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303" r:id="rId5"/>
    <p:sldId id="304" r:id="rId6"/>
    <p:sldId id="305" r:id="rId7"/>
    <p:sldId id="258" r:id="rId8"/>
    <p:sldId id="286" r:id="rId9"/>
    <p:sldId id="276" r:id="rId10"/>
    <p:sldId id="287" r:id="rId11"/>
    <p:sldId id="288" r:id="rId12"/>
    <p:sldId id="289" r:id="rId13"/>
    <p:sldId id="290" r:id="rId14"/>
    <p:sldId id="291" r:id="rId15"/>
    <p:sldId id="280" r:id="rId16"/>
    <p:sldId id="292" r:id="rId17"/>
    <p:sldId id="270" r:id="rId18"/>
    <p:sldId id="293" r:id="rId19"/>
    <p:sldId id="294" r:id="rId20"/>
    <p:sldId id="300" r:id="rId21"/>
    <p:sldId id="301" r:id="rId22"/>
    <p:sldId id="297" r:id="rId23"/>
    <p:sldId id="298" r:id="rId24"/>
    <p:sldId id="299" r:id="rId25"/>
    <p:sldId id="273" r:id="rId26"/>
    <p:sldId id="278" r:id="rId27"/>
    <p:sldId id="275" r:id="rId28"/>
    <p:sldId id="296" r:id="rId29"/>
    <p:sldId id="302" r:id="rId30"/>
    <p:sldId id="283" r:id="rId31"/>
  </p:sldIdLst>
  <p:sldSz cx="12192000" cy="6858000"/>
  <p:notesSz cx="6858000" cy="9144000"/>
  <p:embeddedFontLs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Source Serif Pro" panose="02040603050405020204" pitchFamily="18" charset="0"/>
      <p:regular r:id="rId36"/>
      <p:bold r:id="rId37"/>
      <p:italic r:id="rId38"/>
      <p:boldItalic r:id="rId39"/>
    </p:embeddedFont>
    <p:embeddedFont>
      <p:font typeface="Source Serif Pro SemiBold" panose="02040703050405020204" pitchFamily="18" charset="0"/>
      <p:bold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A7C9E0-D1A2-4055-B064-85E0A4D12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9293" y="1991156"/>
            <a:ext cx="8845667" cy="3673260"/>
            <a:chOff x="1669293" y="1991156"/>
            <a:chExt cx="8845667" cy="3673260"/>
          </a:xfrm>
          <a:solidFill>
            <a:srgbClr val="A0BB2D"/>
          </a:solidFill>
        </p:grpSpPr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309135" y="16937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8549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4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Provenance research under the spotlight</a:t>
            </a:r>
            <a:endParaRPr lang="de-DE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Acquisitions of instruments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9C945A-4226-4341-BE42-239F32BDD477}"/>
              </a:ext>
            </a:extLst>
          </p:cNvPr>
          <p:cNvSpPr/>
          <p:nvPr/>
        </p:nvSpPr>
        <p:spPr>
          <a:xfrm>
            <a:off x="6560192" y="1688233"/>
            <a:ext cx="1258347" cy="28317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54FCE7-1D7C-4EDF-AF1A-0CAE81B43EF7}"/>
              </a:ext>
            </a:extLst>
          </p:cNvPr>
          <p:cNvSpPr/>
          <p:nvPr/>
        </p:nvSpPr>
        <p:spPr>
          <a:xfrm>
            <a:off x="6266577" y="3509634"/>
            <a:ext cx="713064" cy="23876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AA32CD-F32C-4EE3-97EB-BE699E87E828}"/>
              </a:ext>
            </a:extLst>
          </p:cNvPr>
          <p:cNvSpPr/>
          <p:nvPr/>
        </p:nvSpPr>
        <p:spPr>
          <a:xfrm>
            <a:off x="4471333" y="5981350"/>
            <a:ext cx="729842" cy="19807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Publications</a:t>
            </a:r>
            <a:endParaRPr lang="de-DE" sz="14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Development of the museum infrastructure, spatial arrangements, scientific evaluation and curation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295E26-A181-45D6-B11C-B0C51E7EEFC7}"/>
              </a:ext>
            </a:extLst>
          </p:cNvPr>
          <p:cNvSpPr/>
          <p:nvPr/>
        </p:nvSpPr>
        <p:spPr>
          <a:xfrm>
            <a:off x="6451135" y="858599"/>
            <a:ext cx="1241570" cy="26552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E41620-855C-417D-BE75-DAEE05D51992}"/>
              </a:ext>
            </a:extLst>
          </p:cNvPr>
          <p:cNvSpPr/>
          <p:nvPr/>
        </p:nvSpPr>
        <p:spPr>
          <a:xfrm>
            <a:off x="4177718" y="3889105"/>
            <a:ext cx="1208014" cy="28861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7CF83C-E2C6-451D-8A6B-F176C9B9EC19}"/>
              </a:ext>
            </a:extLst>
          </p:cNvPr>
          <p:cNvSpPr/>
          <p:nvPr/>
        </p:nvSpPr>
        <p:spPr>
          <a:xfrm>
            <a:off x="5855516" y="3897494"/>
            <a:ext cx="1098957" cy="28022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Lectures</a:t>
            </a:r>
            <a:endParaRPr lang="de-DE" sz="1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0004BA8-4691-4D18-ABEC-033C201AB3CA}"/>
              </a:ext>
            </a:extLst>
          </p:cNvPr>
          <p:cNvSpPr/>
          <p:nvPr/>
        </p:nvSpPr>
        <p:spPr>
          <a:xfrm>
            <a:off x="5981351" y="1085102"/>
            <a:ext cx="2306972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54C58D7-05C7-4DFB-9645-0704FA89C339}"/>
              </a:ext>
            </a:extLst>
          </p:cNvPr>
          <p:cNvSpPr/>
          <p:nvPr/>
        </p:nvSpPr>
        <p:spPr>
          <a:xfrm>
            <a:off x="5922628" y="1596884"/>
            <a:ext cx="2432807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6B700E5-4BEF-4E47-AB64-9A014770CD0A}"/>
              </a:ext>
            </a:extLst>
          </p:cNvPr>
          <p:cNvSpPr/>
          <p:nvPr/>
        </p:nvSpPr>
        <p:spPr>
          <a:xfrm>
            <a:off x="5511567" y="2112449"/>
            <a:ext cx="2927758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759CA06-D0D7-48A1-AAEB-A12C656EF352}"/>
              </a:ext>
            </a:extLst>
          </p:cNvPr>
          <p:cNvSpPr/>
          <p:nvPr/>
        </p:nvSpPr>
        <p:spPr>
          <a:xfrm>
            <a:off x="5754848" y="2610226"/>
            <a:ext cx="3363985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E369C-CF70-415A-8114-A67717C69959}"/>
              </a:ext>
            </a:extLst>
          </p:cNvPr>
          <p:cNvSpPr/>
          <p:nvPr/>
        </p:nvSpPr>
        <p:spPr>
          <a:xfrm>
            <a:off x="3807227" y="3505812"/>
            <a:ext cx="2635518" cy="25245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21D585-7A6D-48B5-B06D-4E41E25AB6EF}"/>
              </a:ext>
            </a:extLst>
          </p:cNvPr>
          <p:cNvSpPr/>
          <p:nvPr/>
        </p:nvSpPr>
        <p:spPr>
          <a:xfrm>
            <a:off x="3807227" y="3950453"/>
            <a:ext cx="2288773" cy="2419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2F8980-21EE-434B-B598-ED2BADD8A55B}"/>
              </a:ext>
            </a:extLst>
          </p:cNvPr>
          <p:cNvSpPr/>
          <p:nvPr/>
        </p:nvSpPr>
        <p:spPr>
          <a:xfrm>
            <a:off x="7273255" y="4640183"/>
            <a:ext cx="1015068" cy="25898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1400962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2464387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10000" y="3117442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2771" y="5574724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BE2DB9-E236-4EC8-B853-F3006AB3E199}"/>
              </a:ext>
            </a:extLst>
          </p:cNvPr>
          <p:cNvSpPr/>
          <p:nvPr/>
        </p:nvSpPr>
        <p:spPr>
          <a:xfrm>
            <a:off x="4035104" y="1749395"/>
            <a:ext cx="956346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024BE9D-6116-4267-84FB-9901CA769B16}"/>
              </a:ext>
            </a:extLst>
          </p:cNvPr>
          <p:cNvSpPr/>
          <p:nvPr/>
        </p:nvSpPr>
        <p:spPr>
          <a:xfrm>
            <a:off x="3976382" y="2058225"/>
            <a:ext cx="822121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5F22EF-0592-44E7-9BB1-23BA86CFA51A}"/>
              </a:ext>
            </a:extLst>
          </p:cNvPr>
          <p:cNvSpPr/>
          <p:nvPr/>
        </p:nvSpPr>
        <p:spPr>
          <a:xfrm>
            <a:off x="4035104" y="4643293"/>
            <a:ext cx="1040235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352D275-AAC2-40FA-8776-25CB5AC6101C}"/>
              </a:ext>
            </a:extLst>
          </p:cNvPr>
          <p:cNvSpPr/>
          <p:nvPr/>
        </p:nvSpPr>
        <p:spPr>
          <a:xfrm>
            <a:off x="4035104" y="4928079"/>
            <a:ext cx="1308683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Use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space</a:t>
            </a:r>
            <a:endParaRPr lang="de-DE" sz="40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236A18D-C0C3-46AA-8588-962927314DF4}"/>
              </a:ext>
            </a:extLst>
          </p:cNvPr>
          <p:cNvSpPr/>
          <p:nvPr/>
        </p:nvSpPr>
        <p:spPr>
          <a:xfrm>
            <a:off x="6459523" y="1639689"/>
            <a:ext cx="3825380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917043-3F30-42D6-9350-6768909DCC9A}"/>
              </a:ext>
            </a:extLst>
          </p:cNvPr>
          <p:cNvSpPr/>
          <p:nvPr/>
        </p:nvSpPr>
        <p:spPr>
          <a:xfrm>
            <a:off x="8875552" y="881529"/>
            <a:ext cx="2097248" cy="292930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B556BC-FAA2-47F6-A80D-E4F6A860F58A}"/>
              </a:ext>
            </a:extLst>
          </p:cNvPr>
          <p:cNvSpPr/>
          <p:nvPr/>
        </p:nvSpPr>
        <p:spPr>
          <a:xfrm>
            <a:off x="6191075" y="5825135"/>
            <a:ext cx="864066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Public </a:t>
            </a:r>
            <a:r>
              <a:rPr lang="de-DE" sz="4400" dirty="0" err="1">
                <a:solidFill>
                  <a:schemeClr val="bg1"/>
                </a:solidFill>
              </a:rPr>
              <a:t>Sphere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245628" y="57969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audience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18855" y="461360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3763E82-1EF7-494B-B2D9-ED107B0099ED}"/>
              </a:ext>
            </a:extLst>
          </p:cNvPr>
          <p:cNvSpPr/>
          <p:nvPr/>
        </p:nvSpPr>
        <p:spPr>
          <a:xfrm>
            <a:off x="8028264" y="1635853"/>
            <a:ext cx="1015068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6DEF46-D1AF-432C-A2BF-6E24A5FF5662}"/>
              </a:ext>
            </a:extLst>
          </p:cNvPr>
          <p:cNvSpPr/>
          <p:nvPr/>
        </p:nvSpPr>
        <p:spPr>
          <a:xfrm>
            <a:off x="8028264" y="2533476"/>
            <a:ext cx="922789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CBF5F9-1775-4CF6-985C-6D71E52B7C8D}"/>
              </a:ext>
            </a:extLst>
          </p:cNvPr>
          <p:cNvSpPr/>
          <p:nvPr/>
        </p:nvSpPr>
        <p:spPr>
          <a:xfrm>
            <a:off x="5023606" y="3933139"/>
            <a:ext cx="4324247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Words per topic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B2255A-38A7-40FC-83C0-3C22FD439DE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09804" y="190082"/>
            <a:ext cx="5776913" cy="1274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Für eine Einschätzung, welches Schema für die</a:t>
            </a:r>
            <a:br>
              <a:rPr lang="de-DE" dirty="0"/>
            </a:br>
            <a:r>
              <a:rPr lang="de-DE" dirty="0"/>
              <a:t>Datenmodellierung nötig ist</a:t>
            </a:r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2289929" y="3281615"/>
                  <a:ext cx="122341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Sphere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 dirty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949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</a:t>
            </a:r>
            <a:r>
              <a:rPr lang="de-DE" sz="1300" dirty="0" err="1">
                <a:ea typeface="Source Sans Pro" panose="020B0503030403020204" pitchFamily="34" charset="0"/>
              </a:rPr>
              <a:t>percent</a:t>
            </a:r>
            <a:endParaRPr lang="de-DE" sz="1300" dirty="0"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Extracting relevant information from heterogeneous texts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semantic annotations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The annual Reports of the museum in the Chronicles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CIDOC CRM as Data model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Project status</a:t>
            </a: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Product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Visualized semantic graphs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Website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5702687-74F8-4864-A733-59A812D1F29B}"/>
              </a:ext>
            </a:extLst>
          </p:cNvPr>
          <p:cNvSpPr txBox="1"/>
          <p:nvPr/>
        </p:nvSpPr>
        <p:spPr>
          <a:xfrm>
            <a:off x="3344213" y="1285884"/>
            <a:ext cx="5490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+mj-lt"/>
              </a:rPr>
              <a:t>Talk </a:t>
            </a:r>
            <a:r>
              <a:rPr lang="de-DE" sz="2800" dirty="0" err="1">
                <a:solidFill>
                  <a:schemeClr val="bg1"/>
                </a:solidFill>
                <a:latin typeface="+mj-lt"/>
              </a:rPr>
              <a:t>outline</a:t>
            </a:r>
            <a:endParaRPr lang="de-DE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4689"/>
            <a:ext cx="6281873" cy="5248622"/>
          </a:xfrm>
        </p:spPr>
        <p:txBody>
          <a:bodyPr/>
          <a:lstStyle/>
          <a:p>
            <a:r>
              <a:rPr lang="en-US" dirty="0"/>
              <a:t>Developed by the International Council for Documentation (CIDOC) of the International Council of Museums (ICOM) as ISO standard (ISO 21127)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Goal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providing definitions and a formal structure for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describing</a:t>
            </a:r>
            <a:r>
              <a:rPr lang="en-US" dirty="0"/>
              <a:t> the concepts and relationships used in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cultural heritage </a:t>
            </a:r>
            <a:r>
              <a:rPr lang="en-US" dirty="0"/>
              <a:t>documentation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Idea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each meaningful word in a text is assigned a class through annotating, labeled relationships between two of those assignments are possible</a:t>
            </a:r>
          </a:p>
          <a:p>
            <a:r>
              <a:rPr lang="en-US" dirty="0"/>
              <a:t>Can be interpreted by both humans and machines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47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Benefits to our project:</a:t>
            </a:r>
          </a:p>
          <a:p>
            <a:r>
              <a:rPr lang="en-US" dirty="0"/>
              <a:t>Easy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integration</a:t>
            </a:r>
            <a:r>
              <a:rPr lang="en-US" dirty="0"/>
              <a:t> of context information from external data sources (e.g. </a:t>
            </a:r>
            <a:r>
              <a:rPr lang="en-US" dirty="0" err="1"/>
              <a:t>Wikidata</a:t>
            </a:r>
            <a:r>
              <a:rPr lang="en-US" dirty="0"/>
              <a:t>)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Interoperability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just like the integration of external data, this data structure itself can be easily integrated into external data repositories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Sustainability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database becomes independent of software and documentation is available in the long term</a:t>
            </a:r>
          </a:p>
          <a:p>
            <a:r>
              <a:rPr lang="en-US" dirty="0"/>
              <a:t>Flexible and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well thought-out architecture </a:t>
            </a:r>
            <a:r>
              <a:rPr lang="en-US" dirty="0"/>
              <a:t>that allows for efficient modeling of unforeseen data during the annotation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701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D11E4-F92B-4584-A6F8-4BC97FD91001}"/>
              </a:ext>
            </a:extLst>
          </p:cNvPr>
          <p:cNvSpPr txBox="1"/>
          <p:nvPr/>
        </p:nvSpPr>
        <p:spPr>
          <a:xfrm>
            <a:off x="109057" y="1862356"/>
            <a:ext cx="6979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Semantic classes are hierarchical </a:t>
            </a:r>
            <a:r>
              <a:rPr lang="en-US" dirty="0">
                <a:sym typeface="Wingdings" panose="05000000000000000000" pitchFamily="2" charset="2"/>
              </a:rPr>
              <a:t> reflect information with different levels of detail</a:t>
            </a:r>
            <a:endParaRPr lang="en-US" dirty="0"/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Modeling: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Annotated word(s) are assigned a semantic class </a:t>
            </a:r>
            <a:r>
              <a:rPr lang="en-US" dirty="0">
                <a:sym typeface="Wingdings" panose="05000000000000000000" pitchFamily="2" charset="2"/>
              </a:rPr>
              <a:t> semantic entity</a:t>
            </a:r>
            <a:endParaRPr lang="en-US" dirty="0"/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The context of a semantic entity can be modeled by adding a labeled link to another semantic entity </a:t>
            </a:r>
            <a:r>
              <a:rPr lang="en-US" dirty="0">
                <a:sym typeface="Wingdings" panose="05000000000000000000" pitchFamily="2" charset="2"/>
              </a:rPr>
              <a:t> these labeled links are called properties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The possible set of properties between two semantic classes are strictly defined and are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inherited through the hierarchy</a:t>
            </a:r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Latest stable version 7.1.1 was released in May 2021 and includes 81 Classes &amp; 160 Properties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3E021D0-E4B8-43BA-AA61-E7D3D5D031CD}"/>
              </a:ext>
            </a:extLst>
          </p:cNvPr>
          <p:cNvSpPr txBox="1"/>
          <p:nvPr/>
        </p:nvSpPr>
        <p:spPr>
          <a:xfrm>
            <a:off x="8465542" y="3554963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 einer z.B. E8 aus dem </a:t>
            </a:r>
          </a:p>
          <a:p>
            <a:r>
              <a:rPr lang="de-DE" dirty="0" err="1"/>
              <a:t>OrangUtan</a:t>
            </a:r>
            <a:r>
              <a:rPr lang="de-DE" dirty="0"/>
              <a:t>-Teil in der Hierarchie</a:t>
            </a:r>
          </a:p>
          <a:p>
            <a:r>
              <a:rPr lang="de-DE" dirty="0"/>
              <a:t>Darstellen also mit </a:t>
            </a:r>
            <a:r>
              <a:rPr lang="de-DE" dirty="0" err="1"/>
              <a:t>Parents</a:t>
            </a:r>
            <a:r>
              <a:rPr lang="de-DE" dirty="0"/>
              <a:t> und </a:t>
            </a:r>
          </a:p>
          <a:p>
            <a:r>
              <a:rPr lang="de-DE" dirty="0"/>
              <a:t>Vererbten Properties</a:t>
            </a:r>
          </a:p>
        </p:txBody>
      </p:sp>
    </p:spTree>
    <p:extLst>
      <p:ext uri="{BB962C8B-B14F-4D97-AF65-F5344CB8AC3E}">
        <p14:creationId xmlns:p14="http://schemas.microsoft.com/office/powerpoint/2010/main" val="10172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414D15C-491A-4C1A-8BA7-22B07E13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" y="3903625"/>
            <a:ext cx="12191999" cy="295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F01D189-764F-4C45-83B8-A90F35065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1" y="1010104"/>
            <a:ext cx="12192000" cy="268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15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0778" y="1939954"/>
            <a:ext cx="5138844" cy="4729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very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dense</a:t>
            </a:r>
            <a:r>
              <a:rPr lang="en-US" dirty="0"/>
              <a:t> description in the reports has the consequence that: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Many terms are mentioned </a:t>
            </a:r>
            <a:r>
              <a:rPr lang="en-US" b="1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only implicitly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through context but have no real explicit representation 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But we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need</a:t>
            </a:r>
            <a:r>
              <a:rPr lang="en-US" dirty="0">
                <a:sym typeface="Wingdings" panose="05000000000000000000" pitchFamily="2" charset="2"/>
              </a:rPr>
              <a:t> those to correctly model the semantic structure using CIDOC CRM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Implementation of “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virtual</a:t>
            </a:r>
            <a:r>
              <a:rPr lang="en-US" dirty="0">
                <a:sym typeface="Wingdings" panose="05000000000000000000" pitchFamily="2" charset="2"/>
              </a:rPr>
              <a:t>” entities which have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no corresponding words </a:t>
            </a:r>
            <a:r>
              <a:rPr lang="en-US" dirty="0">
                <a:sym typeface="Wingdings" panose="05000000000000000000" pitchFamily="2" charset="2"/>
              </a:rPr>
              <a:t>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This has the effect that there are paragraphs which consist of more entities than words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  <a:ea typeface="Source Serif 4 Semibold" panose="02040703050405020204" pitchFamily="18" charset="0"/>
              </a:rPr>
              <a:t>Manual annotating eats time!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D12D5AC-10F1-4502-97D9-8494C7C40EE6}"/>
              </a:ext>
            </a:extLst>
          </p:cNvPr>
          <p:cNvSpPr txBox="1"/>
          <p:nvPr/>
        </p:nvSpPr>
        <p:spPr>
          <a:xfrm>
            <a:off x="6251994" y="3595114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screenshot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INCEPTION </a:t>
            </a:r>
            <a:r>
              <a:rPr lang="de-DE" dirty="0" err="1"/>
              <a:t>densely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8C4212-27B0-483D-832D-3622BD7C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6366" y="1939954"/>
            <a:ext cx="6832412" cy="47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89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5248" y="1812021"/>
            <a:ext cx="5914734" cy="16169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Annotations:</a:t>
            </a:r>
          </a:p>
          <a:p>
            <a:pPr lvl="1"/>
            <a:r>
              <a:rPr lang="en-US" dirty="0">
                <a:latin typeface="+mj-lt"/>
              </a:rPr>
              <a:t>11538</a:t>
            </a:r>
            <a:r>
              <a:rPr lang="en-US" dirty="0"/>
              <a:t> entities representing </a:t>
            </a:r>
            <a:r>
              <a:rPr lang="en-US" dirty="0">
                <a:latin typeface="+mj-lt"/>
              </a:rPr>
              <a:t>39</a:t>
            </a:r>
            <a:r>
              <a:rPr lang="en-US" dirty="0"/>
              <a:t> semantic classes, connected  by </a:t>
            </a:r>
            <a:r>
              <a:rPr lang="en-US" dirty="0">
                <a:latin typeface="+mj-lt"/>
              </a:rPr>
              <a:t>12610</a:t>
            </a:r>
            <a:r>
              <a:rPr lang="en-US" dirty="0"/>
              <a:t> properties of </a:t>
            </a:r>
            <a:r>
              <a:rPr lang="en-US" dirty="0">
                <a:latin typeface="+mj-lt"/>
              </a:rPr>
              <a:t>60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We greatly underestimated the effort required for manual annotating, so lately we have been focusing only on acquisitions of objects</a:t>
            </a:r>
          </a:p>
          <a:p>
            <a:pPr lvl="1"/>
            <a:endParaRPr lang="en-US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AA4212F6-39C7-4D42-B694-0ECAB377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3551"/>
              </p:ext>
            </p:extLst>
          </p:nvPr>
        </p:nvGraphicFramePr>
        <p:xfrm>
          <a:off x="181266" y="3429000"/>
          <a:ext cx="591473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36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95736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E8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E19 Physical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E20 Biological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E78 Curated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E28 Conceptual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E54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719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E55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E74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3076AC69-73CB-4C50-B78D-63296245F063}"/>
              </a:ext>
            </a:extLst>
          </p:cNvPr>
          <p:cNvSpPr txBox="1">
            <a:spLocks/>
          </p:cNvSpPr>
          <p:nvPr/>
        </p:nvSpPr>
        <p:spPr>
          <a:xfrm>
            <a:off x="6182687" y="1812021"/>
            <a:ext cx="5914734" cy="48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Product:</a:t>
            </a:r>
          </a:p>
          <a:p>
            <a:pPr lvl="1"/>
            <a:r>
              <a:rPr lang="en-US" sz="1400" dirty="0"/>
              <a:t>Frontend: Prototype of Website</a:t>
            </a:r>
          </a:p>
          <a:p>
            <a:pPr lvl="1"/>
            <a:r>
              <a:rPr lang="en-US" sz="1400" dirty="0"/>
              <a:t>Backend: draft of model, in contact with Web Team</a:t>
            </a:r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9552B1F2-5A92-42E8-B80A-F2C0F37F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72573"/>
              </p:ext>
            </p:extLst>
          </p:nvPr>
        </p:nvGraphicFramePr>
        <p:xfrm>
          <a:off x="6233020" y="3428998"/>
          <a:ext cx="577771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85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88885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 has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P53 has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P24 transferred title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P43 has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P130 shows features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7805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P46 is composed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 has time-span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P94 has 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Datenmodellierung mit CIDOC CRM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C0F60896-2EC4-42EA-95D9-FF64E0AA7D77}"/>
              </a:ext>
            </a:extLst>
          </p:cNvPr>
          <p:cNvGrpSpPr/>
          <p:nvPr/>
        </p:nvGrpSpPr>
        <p:grpSpPr>
          <a:xfrm>
            <a:off x="1166070" y="3045204"/>
            <a:ext cx="9836826" cy="3700043"/>
            <a:chOff x="650979" y="2350121"/>
            <a:chExt cx="10335140" cy="435318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8AD0B862-3A3A-4DEE-BEFF-EE41790F44E8}"/>
                </a:ext>
              </a:extLst>
            </p:cNvPr>
            <p:cNvSpPr/>
            <p:nvPr/>
          </p:nvSpPr>
          <p:spPr>
            <a:xfrm>
              <a:off x="1588248" y="3062923"/>
              <a:ext cx="441075" cy="147100"/>
            </a:xfrm>
            <a:custGeom>
              <a:avLst/>
              <a:gdLst>
                <a:gd name="connsiteX0" fmla="*/ 441075 w 441075"/>
                <a:gd name="connsiteY0" fmla="*/ 0 h 147100"/>
                <a:gd name="connsiteX1" fmla="*/ 114 w 441075"/>
                <a:gd name="connsiteY1" fmla="*/ 340 h 147100"/>
                <a:gd name="connsiteX2" fmla="*/ 0 w 441075"/>
                <a:gd name="connsiteY2" fmla="*/ 147101 h 1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075" h="147100">
                  <a:moveTo>
                    <a:pt x="441075" y="0"/>
                  </a:moveTo>
                  <a:lnTo>
                    <a:pt x="114" y="340"/>
                  </a:lnTo>
                  <a:lnTo>
                    <a:pt x="0" y="147101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C3B592EA-863D-4631-A2C9-CE1E5512B294}"/>
                </a:ext>
              </a:extLst>
            </p:cNvPr>
            <p:cNvSpPr/>
            <p:nvPr/>
          </p:nvSpPr>
          <p:spPr>
            <a:xfrm>
              <a:off x="1520146" y="3210024"/>
              <a:ext cx="136204" cy="136204"/>
            </a:xfrm>
            <a:custGeom>
              <a:avLst/>
              <a:gdLst>
                <a:gd name="connsiteX0" fmla="*/ 67875 w 136204"/>
                <a:gd name="connsiteY0" fmla="*/ 136204 h 136204"/>
                <a:gd name="connsiteX1" fmla="*/ 0 w 136204"/>
                <a:gd name="connsiteY1" fmla="*/ 0 h 136204"/>
                <a:gd name="connsiteX2" fmla="*/ 136204 w 136204"/>
                <a:gd name="connsiteY2" fmla="*/ 113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7875" y="136204"/>
                  </a:moveTo>
                  <a:lnTo>
                    <a:pt x="0" y="0"/>
                  </a:lnTo>
                  <a:lnTo>
                    <a:pt x="136204" y="113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B6BC4ACC-0E9A-4E11-91DA-4F01FEA4F44A}"/>
                </a:ext>
              </a:extLst>
            </p:cNvPr>
            <p:cNvSpPr/>
            <p:nvPr/>
          </p:nvSpPr>
          <p:spPr>
            <a:xfrm>
              <a:off x="6591374" y="2935686"/>
              <a:ext cx="218154" cy="116795"/>
            </a:xfrm>
            <a:custGeom>
              <a:avLst/>
              <a:gdLst>
                <a:gd name="connsiteX0" fmla="*/ 0 w 218154"/>
                <a:gd name="connsiteY0" fmla="*/ 113 h 116795"/>
                <a:gd name="connsiteX1" fmla="*/ 218154 w 218154"/>
                <a:gd name="connsiteY1" fmla="*/ 0 h 116795"/>
                <a:gd name="connsiteX2" fmla="*/ 218041 w 218154"/>
                <a:gd name="connsiteY2" fmla="*/ 116795 h 1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54" h="116795">
                  <a:moveTo>
                    <a:pt x="0" y="113"/>
                  </a:moveTo>
                  <a:lnTo>
                    <a:pt x="218154" y="0"/>
                  </a:lnTo>
                  <a:lnTo>
                    <a:pt x="218041" y="11679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09B3D1C-9D6D-4B20-8A6B-D1CE0F67F13E}"/>
                </a:ext>
              </a:extLst>
            </p:cNvPr>
            <p:cNvSpPr/>
            <p:nvPr/>
          </p:nvSpPr>
          <p:spPr>
            <a:xfrm>
              <a:off x="6746987" y="3052367"/>
              <a:ext cx="124853" cy="124967"/>
            </a:xfrm>
            <a:custGeom>
              <a:avLst/>
              <a:gdLst>
                <a:gd name="connsiteX0" fmla="*/ 62200 w 124853"/>
                <a:gd name="connsiteY0" fmla="*/ 124967 h 124967"/>
                <a:gd name="connsiteX1" fmla="*/ 0 w 124853"/>
                <a:gd name="connsiteY1" fmla="*/ 0 h 124967"/>
                <a:gd name="connsiteX2" fmla="*/ 124854 w 124853"/>
                <a:gd name="connsiteY2" fmla="*/ 227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124967"/>
                  </a:moveTo>
                  <a:lnTo>
                    <a:pt x="0" y="0"/>
                  </a:lnTo>
                  <a:lnTo>
                    <a:pt x="124854" y="227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7243A558-9319-4453-803A-7C785959A3BA}"/>
                </a:ext>
              </a:extLst>
            </p:cNvPr>
            <p:cNvSpPr/>
            <p:nvPr/>
          </p:nvSpPr>
          <p:spPr>
            <a:xfrm>
              <a:off x="4300757" y="336030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44003AC-B9E7-4D64-B2D0-56CB6BAC6EC7}"/>
                </a:ext>
              </a:extLst>
            </p:cNvPr>
            <p:cNvSpPr/>
            <p:nvPr/>
          </p:nvSpPr>
          <p:spPr>
            <a:xfrm>
              <a:off x="4300757" y="358731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36486F9B-AEED-4A82-9AAE-6B3FE3639DDA}"/>
                </a:ext>
              </a:extLst>
            </p:cNvPr>
            <p:cNvSpPr/>
            <p:nvPr/>
          </p:nvSpPr>
          <p:spPr>
            <a:xfrm>
              <a:off x="4300757" y="358731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46EC93-BC7E-4C71-9552-CC50C60A1B48}"/>
                </a:ext>
              </a:extLst>
            </p:cNvPr>
            <p:cNvSpPr txBox="1"/>
            <p:nvPr/>
          </p:nvSpPr>
          <p:spPr>
            <a:xfrm>
              <a:off x="4856288" y="3377010"/>
              <a:ext cx="6936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E21 Person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05B599E-2FF4-4CE1-909F-A73C6C8AA269}"/>
                </a:ext>
              </a:extLst>
            </p:cNvPr>
            <p:cNvSpPr txBox="1"/>
            <p:nvPr/>
          </p:nvSpPr>
          <p:spPr>
            <a:xfrm>
              <a:off x="4271744" y="3604017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Dr. H. Dohrn</a:t>
              </a: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15804A79-A71B-44AB-A9A2-23646967021C}"/>
                </a:ext>
              </a:extLst>
            </p:cNvPr>
            <p:cNvSpPr/>
            <p:nvPr/>
          </p:nvSpPr>
          <p:spPr>
            <a:xfrm>
              <a:off x="5325581" y="4055853"/>
              <a:ext cx="340" cy="69918"/>
            </a:xfrm>
            <a:custGeom>
              <a:avLst/>
              <a:gdLst>
                <a:gd name="connsiteX0" fmla="*/ 0 w 340"/>
                <a:gd name="connsiteY0" fmla="*/ 69918 h 69918"/>
                <a:gd name="connsiteX1" fmla="*/ 340 w 340"/>
                <a:gd name="connsiteY1" fmla="*/ 0 h 6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" h="69918">
                  <a:moveTo>
                    <a:pt x="0" y="69918"/>
                  </a:moveTo>
                  <a:lnTo>
                    <a:pt x="34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FE5E3F8-15DB-4D9A-BED4-BCADD16354E4}"/>
                </a:ext>
              </a:extLst>
            </p:cNvPr>
            <p:cNvSpPr/>
            <p:nvPr/>
          </p:nvSpPr>
          <p:spPr>
            <a:xfrm>
              <a:off x="5257820" y="3919648"/>
              <a:ext cx="136204" cy="136544"/>
            </a:xfrm>
            <a:custGeom>
              <a:avLst/>
              <a:gdLst>
                <a:gd name="connsiteX0" fmla="*/ 68897 w 136204"/>
                <a:gd name="connsiteY0" fmla="*/ 0 h 136544"/>
                <a:gd name="connsiteX1" fmla="*/ 136204 w 136204"/>
                <a:gd name="connsiteY1" fmla="*/ 136545 h 136544"/>
                <a:gd name="connsiteX2" fmla="*/ 0 w 136204"/>
                <a:gd name="connsiteY2" fmla="*/ 135750 h 1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544">
                  <a:moveTo>
                    <a:pt x="68897" y="0"/>
                  </a:moveTo>
                  <a:lnTo>
                    <a:pt x="136204" y="136545"/>
                  </a:lnTo>
                  <a:lnTo>
                    <a:pt x="0" y="13575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A8DA7E0-B17B-4EF7-9C7E-DB13F8A5C083}"/>
                </a:ext>
              </a:extLst>
            </p:cNvPr>
            <p:cNvSpPr/>
            <p:nvPr/>
          </p:nvSpPr>
          <p:spPr>
            <a:xfrm>
              <a:off x="2667327" y="2624799"/>
              <a:ext cx="587267" cy="11350"/>
            </a:xfrm>
            <a:custGeom>
              <a:avLst/>
              <a:gdLst>
                <a:gd name="connsiteX0" fmla="*/ 0 w 587267"/>
                <a:gd name="connsiteY0" fmla="*/ 0 h 11350"/>
                <a:gd name="connsiteX1" fmla="*/ 587268 w 58726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267" h="11350">
                  <a:moveTo>
                    <a:pt x="0" y="0"/>
                  </a:moveTo>
                  <a:lnTo>
                    <a:pt x="58726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0DF50F4-8650-46BD-8DE1-C6F3D45BE7F0}"/>
                </a:ext>
              </a:extLst>
            </p:cNvPr>
            <p:cNvSpPr/>
            <p:nvPr/>
          </p:nvSpPr>
          <p:spPr>
            <a:xfrm>
              <a:off x="3254594" y="2562372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1BCB574-28C5-4511-907D-60523BF8BBEB}"/>
                </a:ext>
              </a:extLst>
            </p:cNvPr>
            <p:cNvSpPr/>
            <p:nvPr/>
          </p:nvSpPr>
          <p:spPr>
            <a:xfrm>
              <a:off x="679992" y="337165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CCE760-4ED0-49B9-AAE3-CEB3EEEE2DA6}"/>
                </a:ext>
              </a:extLst>
            </p:cNvPr>
            <p:cNvSpPr/>
            <p:nvPr/>
          </p:nvSpPr>
          <p:spPr>
            <a:xfrm>
              <a:off x="679992" y="359866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96C5434-DB1A-4858-85DF-4E36AEDB32D4}"/>
                </a:ext>
              </a:extLst>
            </p:cNvPr>
            <p:cNvSpPr/>
            <p:nvPr/>
          </p:nvSpPr>
          <p:spPr>
            <a:xfrm>
              <a:off x="679992" y="359866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FB562F5-07CA-4D9C-A141-39460CC49499}"/>
                </a:ext>
              </a:extLst>
            </p:cNvPr>
            <p:cNvSpPr txBox="1"/>
            <p:nvPr/>
          </p:nvSpPr>
          <p:spPr>
            <a:xfrm>
              <a:off x="1258223" y="3388360"/>
              <a:ext cx="64824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E53 Place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7C6266D-005E-497D-9D25-20829FBAD3A7}"/>
                </a:ext>
              </a:extLst>
            </p:cNvPr>
            <p:cNvSpPr txBox="1"/>
            <p:nvPr/>
          </p:nvSpPr>
          <p:spPr>
            <a:xfrm>
              <a:off x="650979" y="3615367"/>
              <a:ext cx="47798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Stettin</a:t>
              </a: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0962F09-BAE9-4FCC-A504-AFD8E1A93B6A}"/>
                </a:ext>
              </a:extLst>
            </p:cNvPr>
            <p:cNvSpPr/>
            <p:nvPr/>
          </p:nvSpPr>
          <p:spPr>
            <a:xfrm>
              <a:off x="679992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C9C8C36-0CF9-47BD-B43A-C4B83961FF23}"/>
                </a:ext>
              </a:extLst>
            </p:cNvPr>
            <p:cNvSpPr/>
            <p:nvPr/>
          </p:nvSpPr>
          <p:spPr>
            <a:xfrm>
              <a:off x="679992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2A52D3F-1468-418E-A842-8714B3FBADB7}"/>
                </a:ext>
              </a:extLst>
            </p:cNvPr>
            <p:cNvSpPr/>
            <p:nvPr/>
          </p:nvSpPr>
          <p:spPr>
            <a:xfrm>
              <a:off x="679992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F89924F-AEB6-4B4C-B8B3-3285D9DB8922}"/>
                </a:ext>
              </a:extLst>
            </p:cNvPr>
            <p:cNvSpPr txBox="1"/>
            <p:nvPr/>
          </p:nvSpPr>
          <p:spPr>
            <a:xfrm>
              <a:off x="1207147" y="5862739"/>
              <a:ext cx="750398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E60 Number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B869EAE-F1E5-4542-A48F-11C7D5B7A90A}"/>
                </a:ext>
              </a:extLst>
            </p:cNvPr>
            <p:cNvSpPr txBox="1"/>
            <p:nvPr/>
          </p:nvSpPr>
          <p:spPr>
            <a:xfrm>
              <a:off x="650979" y="6089746"/>
              <a:ext cx="38718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zwei</a:t>
              </a: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8200C132-E5A8-4B99-B7F5-2FABCB928184}"/>
                </a:ext>
              </a:extLst>
            </p:cNvPr>
            <p:cNvSpPr/>
            <p:nvPr/>
          </p:nvSpPr>
          <p:spPr>
            <a:xfrm>
              <a:off x="3177298" y="4644255"/>
              <a:ext cx="204533" cy="58113"/>
            </a:xfrm>
            <a:custGeom>
              <a:avLst/>
              <a:gdLst>
                <a:gd name="connsiteX0" fmla="*/ 204533 w 204533"/>
                <a:gd name="connsiteY0" fmla="*/ 58114 h 58113"/>
                <a:gd name="connsiteX1" fmla="*/ 113 w 204533"/>
                <a:gd name="connsiteY1" fmla="*/ 57319 h 58113"/>
                <a:gd name="connsiteX2" fmla="*/ 0 w 204533"/>
                <a:gd name="connsiteY2" fmla="*/ 0 h 5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533" h="58113">
                  <a:moveTo>
                    <a:pt x="204533" y="58114"/>
                  </a:moveTo>
                  <a:lnTo>
                    <a:pt x="113" y="57319"/>
                  </a:ln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9543109-D4D9-4CB3-831E-C55721036684}"/>
                </a:ext>
              </a:extLst>
            </p:cNvPr>
            <p:cNvSpPr/>
            <p:nvPr/>
          </p:nvSpPr>
          <p:spPr>
            <a:xfrm>
              <a:off x="3114872" y="4519401"/>
              <a:ext cx="124853" cy="124967"/>
            </a:xfrm>
            <a:custGeom>
              <a:avLst/>
              <a:gdLst>
                <a:gd name="connsiteX0" fmla="*/ 62200 w 124853"/>
                <a:gd name="connsiteY0" fmla="*/ 0 h 124967"/>
                <a:gd name="connsiteX1" fmla="*/ 124854 w 124853"/>
                <a:gd name="connsiteY1" fmla="*/ 124741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0"/>
                  </a:moveTo>
                  <a:lnTo>
                    <a:pt x="124854" y="124741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A9A3B40-FC29-45C7-A24C-3CFC243C29CB}"/>
                </a:ext>
              </a:extLst>
            </p:cNvPr>
            <p:cNvSpPr/>
            <p:nvPr/>
          </p:nvSpPr>
          <p:spPr>
            <a:xfrm>
              <a:off x="4425611" y="4574791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B399AD02-4CFB-4090-AD4F-70574D02088B}"/>
                </a:ext>
              </a:extLst>
            </p:cNvPr>
            <p:cNvSpPr/>
            <p:nvPr/>
          </p:nvSpPr>
          <p:spPr>
            <a:xfrm>
              <a:off x="4425611" y="4801798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67FC2494-62A1-43F6-B0EB-5E7A39B88419}"/>
                </a:ext>
              </a:extLst>
            </p:cNvPr>
            <p:cNvSpPr/>
            <p:nvPr/>
          </p:nvSpPr>
          <p:spPr>
            <a:xfrm>
              <a:off x="4425611" y="4801798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78946F1-624F-466A-909C-AE29DE14B7F2}"/>
                </a:ext>
              </a:extLst>
            </p:cNvPr>
            <p:cNvSpPr txBox="1"/>
            <p:nvPr/>
          </p:nvSpPr>
          <p:spPr>
            <a:xfrm>
              <a:off x="4918715" y="4591498"/>
              <a:ext cx="8185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E8 Acquisition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6A169BC-EE09-4A75-97C6-0E8ED65E3C6B}"/>
                </a:ext>
              </a:extLst>
            </p:cNvPr>
            <p:cNvSpPr txBox="1"/>
            <p:nvPr/>
          </p:nvSpPr>
          <p:spPr>
            <a:xfrm>
              <a:off x="4396598" y="4818505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schenkt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652FAAFF-ACA9-4547-B689-5A83398D63E0}"/>
                </a:ext>
              </a:extLst>
            </p:cNvPr>
            <p:cNvSpPr/>
            <p:nvPr/>
          </p:nvSpPr>
          <p:spPr>
            <a:xfrm>
              <a:off x="9987288" y="5716864"/>
              <a:ext cx="11350" cy="242670"/>
            </a:xfrm>
            <a:custGeom>
              <a:avLst/>
              <a:gdLst>
                <a:gd name="connsiteX0" fmla="*/ 0 w 11350"/>
                <a:gd name="connsiteY0" fmla="*/ 242671 h 242670"/>
                <a:gd name="connsiteX1" fmla="*/ 0 w 11350"/>
                <a:gd name="connsiteY1" fmla="*/ 0 h 2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42670">
                  <a:moveTo>
                    <a:pt x="0" y="24267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28E342-CF38-405A-A75B-16FF7F24DDE4}"/>
                </a:ext>
              </a:extLst>
            </p:cNvPr>
            <p:cNvSpPr/>
            <p:nvPr/>
          </p:nvSpPr>
          <p:spPr>
            <a:xfrm>
              <a:off x="9079259" y="4178891"/>
              <a:ext cx="11350" cy="170255"/>
            </a:xfrm>
            <a:custGeom>
              <a:avLst/>
              <a:gdLst>
                <a:gd name="connsiteX0" fmla="*/ 0 w 11350"/>
                <a:gd name="connsiteY0" fmla="*/ 170255 h 170255"/>
                <a:gd name="connsiteX1" fmla="*/ 0 w 11350"/>
                <a:gd name="connsiteY1" fmla="*/ 0 h 17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70255">
                  <a:moveTo>
                    <a:pt x="0" y="170255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9CACBDC-EB8F-4E17-9436-C36413DEE313}"/>
                </a:ext>
              </a:extLst>
            </p:cNvPr>
            <p:cNvSpPr/>
            <p:nvPr/>
          </p:nvSpPr>
          <p:spPr>
            <a:xfrm>
              <a:off x="9022508" y="4065387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59A4EE4-5BFA-447B-B3C3-3B34F9471A24}"/>
                </a:ext>
              </a:extLst>
            </p:cNvPr>
            <p:cNvSpPr/>
            <p:nvPr/>
          </p:nvSpPr>
          <p:spPr>
            <a:xfrm>
              <a:off x="8625245" y="595953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60E9263-4A48-48B0-BBFC-76E73C2B3197}"/>
                </a:ext>
              </a:extLst>
            </p:cNvPr>
            <p:cNvSpPr/>
            <p:nvPr/>
          </p:nvSpPr>
          <p:spPr>
            <a:xfrm>
              <a:off x="8625245" y="618654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28D56CA-AB19-4FB7-80AB-C46EAA89DBF4}"/>
                </a:ext>
              </a:extLst>
            </p:cNvPr>
            <p:cNvSpPr/>
            <p:nvPr/>
          </p:nvSpPr>
          <p:spPr>
            <a:xfrm>
              <a:off x="8625245" y="618654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66BA387-883B-4B59-9BC2-D384238D6157}"/>
                </a:ext>
              </a:extLst>
            </p:cNvPr>
            <p:cNvSpPr txBox="1"/>
            <p:nvPr/>
          </p:nvSpPr>
          <p:spPr>
            <a:xfrm>
              <a:off x="8897016" y="5976242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E28 Conceptual Object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D6930F3-1DF1-4B8A-BACA-6EE4AC26635B}"/>
                </a:ext>
              </a:extLst>
            </p:cNvPr>
            <p:cNvSpPr txBox="1"/>
            <p:nvPr/>
          </p:nvSpPr>
          <p:spPr>
            <a:xfrm>
              <a:off x="8596232" y="6203249"/>
              <a:ext cx="7163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Orang-Utan</a:t>
              </a: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AD9D758D-B0FC-49C1-8390-E1E78FB2AC76}"/>
                </a:ext>
              </a:extLst>
            </p:cNvPr>
            <p:cNvSpPr/>
            <p:nvPr/>
          </p:nvSpPr>
          <p:spPr>
            <a:xfrm>
              <a:off x="7717216" y="4632905"/>
              <a:ext cx="11350" cy="21338"/>
            </a:xfrm>
            <a:custGeom>
              <a:avLst/>
              <a:gdLst>
                <a:gd name="connsiteX0" fmla="*/ 0 w 11350"/>
                <a:gd name="connsiteY0" fmla="*/ 21339 h 21338"/>
                <a:gd name="connsiteX1" fmla="*/ 0 w 11350"/>
                <a:gd name="connsiteY1" fmla="*/ 0 h 2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1338">
                  <a:moveTo>
                    <a:pt x="0" y="21339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1C3848D-9AAB-4544-AA7C-44886215E612}"/>
                </a:ext>
              </a:extLst>
            </p:cNvPr>
            <p:cNvSpPr/>
            <p:nvPr/>
          </p:nvSpPr>
          <p:spPr>
            <a:xfrm>
              <a:off x="7654789" y="4508051"/>
              <a:ext cx="124853" cy="124853"/>
            </a:xfrm>
            <a:custGeom>
              <a:avLst/>
              <a:gdLst>
                <a:gd name="connsiteX0" fmla="*/ 62427 w 124853"/>
                <a:gd name="connsiteY0" fmla="*/ 0 h 124853"/>
                <a:gd name="connsiteX1" fmla="*/ 124854 w 124853"/>
                <a:gd name="connsiteY1" fmla="*/ 124854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0"/>
                  </a:moveTo>
                  <a:lnTo>
                    <a:pt x="124854" y="124854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0C500A-BE62-494A-B7F4-4E85B6F05C91}"/>
                </a:ext>
              </a:extLst>
            </p:cNvPr>
            <p:cNvSpPr/>
            <p:nvPr/>
          </p:nvSpPr>
          <p:spPr>
            <a:xfrm>
              <a:off x="6809187" y="4960703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C8DB4FD-E75B-4971-B139-56BDFFAFE564}"/>
                </a:ext>
              </a:extLst>
            </p:cNvPr>
            <p:cNvSpPr/>
            <p:nvPr/>
          </p:nvSpPr>
          <p:spPr>
            <a:xfrm>
              <a:off x="6809187" y="5187711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DED5E367-96E6-4380-89E0-BD78F61085DE}"/>
                </a:ext>
              </a:extLst>
            </p:cNvPr>
            <p:cNvSpPr/>
            <p:nvPr/>
          </p:nvSpPr>
          <p:spPr>
            <a:xfrm>
              <a:off x="6809187" y="5187711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57D4B81-7EE1-4AD4-BF0F-10CDFB3FBD20}"/>
                </a:ext>
              </a:extLst>
            </p:cNvPr>
            <p:cNvSpPr txBox="1"/>
            <p:nvPr/>
          </p:nvSpPr>
          <p:spPr>
            <a:xfrm>
              <a:off x="7080959" y="4977410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8F05EC9-79BB-4A34-B935-C18346807FFE}"/>
                </a:ext>
              </a:extLst>
            </p:cNvPr>
            <p:cNvSpPr txBox="1"/>
            <p:nvPr/>
          </p:nvSpPr>
          <p:spPr>
            <a:xfrm>
              <a:off x="6780174" y="5204418"/>
              <a:ext cx="95470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Schausammlung</a:t>
              </a: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6D92D0D-35CE-4927-B870-AB0DBD4A7F76}"/>
                </a:ext>
              </a:extLst>
            </p:cNvPr>
            <p:cNvSpPr/>
            <p:nvPr/>
          </p:nvSpPr>
          <p:spPr>
            <a:xfrm>
              <a:off x="6809187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5AA0FC0-D793-4F80-8D1C-C90BE75B5C58}"/>
                </a:ext>
              </a:extLst>
            </p:cNvPr>
            <p:cNvSpPr/>
            <p:nvPr/>
          </p:nvSpPr>
          <p:spPr>
            <a:xfrm>
              <a:off x="6809187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CF40688A-D626-4763-BA71-31A5BF215B7E}"/>
                </a:ext>
              </a:extLst>
            </p:cNvPr>
            <p:cNvSpPr/>
            <p:nvPr/>
          </p:nvSpPr>
          <p:spPr>
            <a:xfrm>
              <a:off x="6809187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4EB93EF-C4B6-47F4-9005-DEADF711EAFE}"/>
                </a:ext>
              </a:extLst>
            </p:cNvPr>
            <p:cNvSpPr txBox="1"/>
            <p:nvPr/>
          </p:nvSpPr>
          <p:spPr>
            <a:xfrm>
              <a:off x="7137710" y="3989929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77A4B1C1-46F6-4C02-8BF7-30D71A4BEAE7}"/>
                </a:ext>
              </a:extLst>
            </p:cNvPr>
            <p:cNvSpPr txBox="1"/>
            <p:nvPr/>
          </p:nvSpPr>
          <p:spPr>
            <a:xfrm>
              <a:off x="6780174" y="4216936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 Sammlung</a:t>
              </a:r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C123E41-7B08-4291-AC91-9E9BFBFA3E1C}"/>
                </a:ext>
              </a:extLst>
            </p:cNvPr>
            <p:cNvSpPr/>
            <p:nvPr/>
          </p:nvSpPr>
          <p:spPr>
            <a:xfrm>
              <a:off x="7149698" y="5630375"/>
              <a:ext cx="1313917" cy="459916"/>
            </a:xfrm>
            <a:custGeom>
              <a:avLst/>
              <a:gdLst>
                <a:gd name="connsiteX0" fmla="*/ 0 w 1313917"/>
                <a:gd name="connsiteY0" fmla="*/ 0 h 459916"/>
                <a:gd name="connsiteX1" fmla="*/ 737774 w 1313917"/>
                <a:gd name="connsiteY1" fmla="*/ 340 h 459916"/>
                <a:gd name="connsiteX2" fmla="*/ 737774 w 1313917"/>
                <a:gd name="connsiteY2" fmla="*/ 459916 h 459916"/>
                <a:gd name="connsiteX3" fmla="*/ 1313918 w 1313917"/>
                <a:gd name="connsiteY3" fmla="*/ 459690 h 45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917" h="459916">
                  <a:moveTo>
                    <a:pt x="0" y="0"/>
                  </a:moveTo>
                  <a:lnTo>
                    <a:pt x="737774" y="340"/>
                  </a:lnTo>
                  <a:lnTo>
                    <a:pt x="737774" y="459916"/>
                  </a:lnTo>
                  <a:lnTo>
                    <a:pt x="1313918" y="45969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7751FA3-BB79-4FB0-B4D1-01D01CE1602C}"/>
                </a:ext>
              </a:extLst>
            </p:cNvPr>
            <p:cNvSpPr/>
            <p:nvPr/>
          </p:nvSpPr>
          <p:spPr>
            <a:xfrm>
              <a:off x="8463616" y="6021962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114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114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43D729DE-311F-40F3-A14D-693DCE16E256}"/>
                </a:ext>
              </a:extLst>
            </p:cNvPr>
            <p:cNvSpPr/>
            <p:nvPr/>
          </p:nvSpPr>
          <p:spPr>
            <a:xfrm>
              <a:off x="3412251" y="6368148"/>
              <a:ext cx="332679" cy="230866"/>
            </a:xfrm>
            <a:custGeom>
              <a:avLst/>
              <a:gdLst>
                <a:gd name="connsiteX0" fmla="*/ 332339 w 332679"/>
                <a:gd name="connsiteY0" fmla="*/ 0 h 230866"/>
                <a:gd name="connsiteX1" fmla="*/ 332679 w 332679"/>
                <a:gd name="connsiteY1" fmla="*/ 230185 h 230866"/>
                <a:gd name="connsiteX2" fmla="*/ 0 w 332679"/>
                <a:gd name="connsiteY2" fmla="*/ 230866 h 23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679" h="230866">
                  <a:moveTo>
                    <a:pt x="332339" y="0"/>
                  </a:moveTo>
                  <a:lnTo>
                    <a:pt x="332679" y="230185"/>
                  </a:lnTo>
                  <a:lnTo>
                    <a:pt x="0" y="230866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FBA56FDC-C4E0-4344-ACB2-970921C2F3C0}"/>
                </a:ext>
              </a:extLst>
            </p:cNvPr>
            <p:cNvSpPr/>
            <p:nvPr/>
          </p:nvSpPr>
          <p:spPr>
            <a:xfrm>
              <a:off x="4085668" y="5093049"/>
              <a:ext cx="469451" cy="195680"/>
            </a:xfrm>
            <a:custGeom>
              <a:avLst/>
              <a:gdLst>
                <a:gd name="connsiteX0" fmla="*/ 0 w 469451"/>
                <a:gd name="connsiteY0" fmla="*/ 195680 h 195680"/>
                <a:gd name="connsiteX1" fmla="*/ 568 w 469451"/>
                <a:gd name="connsiteY1" fmla="*/ 94662 h 195680"/>
                <a:gd name="connsiteX2" fmla="*/ 469451 w 469451"/>
                <a:gd name="connsiteY2" fmla="*/ 94662 h 195680"/>
                <a:gd name="connsiteX3" fmla="*/ 468883 w 469451"/>
                <a:gd name="connsiteY3" fmla="*/ 0 h 1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51" h="195680">
                  <a:moveTo>
                    <a:pt x="0" y="195680"/>
                  </a:moveTo>
                  <a:lnTo>
                    <a:pt x="568" y="94662"/>
                  </a:lnTo>
                  <a:lnTo>
                    <a:pt x="469451" y="94662"/>
                  </a:lnTo>
                  <a:lnTo>
                    <a:pt x="468883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66581FE-C231-4EC3-B965-F2D12AA2A026}"/>
                </a:ext>
              </a:extLst>
            </p:cNvPr>
            <p:cNvSpPr/>
            <p:nvPr/>
          </p:nvSpPr>
          <p:spPr>
            <a:xfrm>
              <a:off x="3006816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F2C1C9B-CE9C-42DF-ABC9-B78376B2AE15}"/>
                </a:ext>
              </a:extLst>
            </p:cNvPr>
            <p:cNvSpPr/>
            <p:nvPr/>
          </p:nvSpPr>
          <p:spPr>
            <a:xfrm>
              <a:off x="3006816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8843C1C-76A2-4BED-9C52-2368328F6A0A}"/>
                </a:ext>
              </a:extLst>
            </p:cNvPr>
            <p:cNvSpPr/>
            <p:nvPr/>
          </p:nvSpPr>
          <p:spPr>
            <a:xfrm>
              <a:off x="3006816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CDA8E62-5640-4FC4-BE22-BB4A70E616A5}"/>
                </a:ext>
              </a:extLst>
            </p:cNvPr>
            <p:cNvSpPr txBox="1"/>
            <p:nvPr/>
          </p:nvSpPr>
          <p:spPr>
            <a:xfrm>
              <a:off x="3318314" y="5862739"/>
              <a:ext cx="118171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E20 Biological Object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C3546094-2E44-49EA-B495-79DF6174B499}"/>
                </a:ext>
              </a:extLst>
            </p:cNvPr>
            <p:cNvSpPr txBox="1"/>
            <p:nvPr/>
          </p:nvSpPr>
          <p:spPr>
            <a:xfrm>
              <a:off x="2977803" y="6089746"/>
              <a:ext cx="36448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Fell</a:t>
              </a:r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D6FD87B-0214-4376-99D1-B3C29B7B131A}"/>
                </a:ext>
              </a:extLst>
            </p:cNvPr>
            <p:cNvSpPr/>
            <p:nvPr/>
          </p:nvSpPr>
          <p:spPr>
            <a:xfrm>
              <a:off x="3860136" y="4949353"/>
              <a:ext cx="565475" cy="119405"/>
            </a:xfrm>
            <a:custGeom>
              <a:avLst/>
              <a:gdLst>
                <a:gd name="connsiteX0" fmla="*/ 0 w 565475"/>
                <a:gd name="connsiteY0" fmla="*/ 119179 h 119405"/>
                <a:gd name="connsiteX1" fmla="*/ 281716 w 565475"/>
                <a:gd name="connsiteY1" fmla="*/ 119406 h 119405"/>
                <a:gd name="connsiteX2" fmla="*/ 281716 w 565475"/>
                <a:gd name="connsiteY2" fmla="*/ 340 h 119405"/>
                <a:gd name="connsiteX3" fmla="*/ 565475 w 565475"/>
                <a:gd name="connsiteY3" fmla="*/ 0 h 11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475" h="119405">
                  <a:moveTo>
                    <a:pt x="0" y="119179"/>
                  </a:moveTo>
                  <a:lnTo>
                    <a:pt x="281716" y="119406"/>
                  </a:lnTo>
                  <a:lnTo>
                    <a:pt x="281716" y="340"/>
                  </a:lnTo>
                  <a:lnTo>
                    <a:pt x="565475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71A60BDB-CEA4-4B2D-BCDF-C4E5217A4524}"/>
                </a:ext>
              </a:extLst>
            </p:cNvPr>
            <p:cNvSpPr/>
            <p:nvPr/>
          </p:nvSpPr>
          <p:spPr>
            <a:xfrm>
              <a:off x="1588021" y="4881251"/>
              <a:ext cx="11350" cy="100791"/>
            </a:xfrm>
            <a:custGeom>
              <a:avLst/>
              <a:gdLst>
                <a:gd name="connsiteX0" fmla="*/ 0 w 11350"/>
                <a:gd name="connsiteY0" fmla="*/ 100791 h 100791"/>
                <a:gd name="connsiteX1" fmla="*/ 0 w 11350"/>
                <a:gd name="connsiteY1" fmla="*/ 0 h 10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0791">
                  <a:moveTo>
                    <a:pt x="0" y="10079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2FCBFE2D-2FEC-4D35-A229-CCE09B7EE046}"/>
                </a:ext>
              </a:extLst>
            </p:cNvPr>
            <p:cNvSpPr/>
            <p:nvPr/>
          </p:nvSpPr>
          <p:spPr>
            <a:xfrm>
              <a:off x="1525594" y="4982042"/>
              <a:ext cx="124853" cy="124853"/>
            </a:xfrm>
            <a:custGeom>
              <a:avLst/>
              <a:gdLst>
                <a:gd name="connsiteX0" fmla="*/ 62427 w 124853"/>
                <a:gd name="connsiteY0" fmla="*/ 124854 h 124853"/>
                <a:gd name="connsiteX1" fmla="*/ 0 w 124853"/>
                <a:gd name="connsiteY1" fmla="*/ 0 h 124853"/>
                <a:gd name="connsiteX2" fmla="*/ 124854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124854"/>
                  </a:moveTo>
                  <a:lnTo>
                    <a:pt x="0" y="0"/>
                  </a:lnTo>
                  <a:lnTo>
                    <a:pt x="124854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BF12E0C-6095-4301-8EDE-22DC811E7AAE}"/>
                </a:ext>
              </a:extLst>
            </p:cNvPr>
            <p:cNvSpPr/>
            <p:nvPr/>
          </p:nvSpPr>
          <p:spPr>
            <a:xfrm>
              <a:off x="1586886" y="4574451"/>
              <a:ext cx="226326" cy="81155"/>
            </a:xfrm>
            <a:custGeom>
              <a:avLst/>
              <a:gdLst>
                <a:gd name="connsiteX0" fmla="*/ 226326 w 226326"/>
                <a:gd name="connsiteY0" fmla="*/ 0 h 81155"/>
                <a:gd name="connsiteX1" fmla="*/ 0 w 226326"/>
                <a:gd name="connsiteY1" fmla="*/ 340 h 81155"/>
                <a:gd name="connsiteX2" fmla="*/ 227 w 226326"/>
                <a:gd name="connsiteY2" fmla="*/ 81155 h 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326" h="81155">
                  <a:moveTo>
                    <a:pt x="226326" y="0"/>
                  </a:moveTo>
                  <a:lnTo>
                    <a:pt x="0" y="340"/>
                  </a:lnTo>
                  <a:lnTo>
                    <a:pt x="227" y="8115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3DF4EDD3-C1A6-41B8-805E-D49A48738032}"/>
                </a:ext>
              </a:extLst>
            </p:cNvPr>
            <p:cNvSpPr/>
            <p:nvPr/>
          </p:nvSpPr>
          <p:spPr>
            <a:xfrm>
              <a:off x="679992" y="405267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A196EAD5-8D49-4BEC-8FC0-8B014D5E9B8F}"/>
                </a:ext>
              </a:extLst>
            </p:cNvPr>
            <p:cNvSpPr/>
            <p:nvPr/>
          </p:nvSpPr>
          <p:spPr>
            <a:xfrm>
              <a:off x="679992" y="427968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9DDCE247-8721-4548-BD97-D0F60118E3B4}"/>
                </a:ext>
              </a:extLst>
            </p:cNvPr>
            <p:cNvSpPr/>
            <p:nvPr/>
          </p:nvSpPr>
          <p:spPr>
            <a:xfrm>
              <a:off x="679992" y="427968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56155E47-3B03-4BD3-9820-E085E9165622}"/>
                </a:ext>
              </a:extLst>
            </p:cNvPr>
            <p:cNvSpPr txBox="1"/>
            <p:nvPr/>
          </p:nvSpPr>
          <p:spPr>
            <a:xfrm>
              <a:off x="1144720" y="4069382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E52 Time-Span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379B131F-56AA-4BCA-9AB5-0C4729B5EA65}"/>
                </a:ext>
              </a:extLst>
            </p:cNvPr>
            <p:cNvSpPr txBox="1"/>
            <p:nvPr/>
          </p:nvSpPr>
          <p:spPr>
            <a:xfrm>
              <a:off x="650979" y="4296389"/>
              <a:ext cx="4098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1890</a:t>
              </a:r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A241A2F4-0FC5-4A38-9E1E-C6E752D86FE6}"/>
                </a:ext>
              </a:extLst>
            </p:cNvPr>
            <p:cNvSpPr/>
            <p:nvPr/>
          </p:nvSpPr>
          <p:spPr>
            <a:xfrm>
              <a:off x="9760281" y="3421595"/>
              <a:ext cx="11350" cy="108963"/>
            </a:xfrm>
            <a:custGeom>
              <a:avLst/>
              <a:gdLst>
                <a:gd name="connsiteX0" fmla="*/ 0 w 11350"/>
                <a:gd name="connsiteY0" fmla="*/ 108963 h 108963"/>
                <a:gd name="connsiteX1" fmla="*/ 0 w 11350"/>
                <a:gd name="connsiteY1" fmla="*/ 0 h 10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8963">
                  <a:moveTo>
                    <a:pt x="0" y="108963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58D942B3-9673-475B-A598-B796B775391B}"/>
                </a:ext>
              </a:extLst>
            </p:cNvPr>
            <p:cNvSpPr/>
            <p:nvPr/>
          </p:nvSpPr>
          <p:spPr>
            <a:xfrm>
              <a:off x="8852252" y="3530558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54C43F7D-0B14-479A-B4B7-4D13B61D6959}"/>
                </a:ext>
              </a:extLst>
            </p:cNvPr>
            <p:cNvSpPr/>
            <p:nvPr/>
          </p:nvSpPr>
          <p:spPr>
            <a:xfrm>
              <a:off x="8852252" y="3757565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81B31A13-E0B9-4027-A9E9-3B93D2C29E33}"/>
                </a:ext>
              </a:extLst>
            </p:cNvPr>
            <p:cNvSpPr/>
            <p:nvPr/>
          </p:nvSpPr>
          <p:spPr>
            <a:xfrm>
              <a:off x="8852252" y="3757565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31A8C1C9-D1DF-4CEF-B8BA-5DD1F44578AC}"/>
                </a:ext>
              </a:extLst>
            </p:cNvPr>
            <p:cNvSpPr txBox="1"/>
            <p:nvPr/>
          </p:nvSpPr>
          <p:spPr>
            <a:xfrm>
              <a:off x="9356706" y="3547265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D3091D51-C545-4A0B-B0ED-B8B20FCAA81B}"/>
                </a:ext>
              </a:extLst>
            </p:cNvPr>
            <p:cNvSpPr txBox="1"/>
            <p:nvPr/>
          </p:nvSpPr>
          <p:spPr>
            <a:xfrm>
              <a:off x="8823239" y="3774272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Q41050</a:t>
              </a: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251DD22-EF88-4A12-8285-FFC237D563D0}"/>
                </a:ext>
              </a:extLst>
            </p:cNvPr>
            <p:cNvSpPr txBox="1"/>
            <p:nvPr/>
          </p:nvSpPr>
          <p:spPr>
            <a:xfrm>
              <a:off x="4657656" y="4148834"/>
              <a:ext cx="1390124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fr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om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1FBA2B28-E70D-49DB-8E31-B0E39CACA49B}"/>
                </a:ext>
              </a:extLst>
            </p:cNvPr>
            <p:cNvSpPr/>
            <p:nvPr/>
          </p:nvSpPr>
          <p:spPr>
            <a:xfrm>
              <a:off x="5333640" y="4393185"/>
              <a:ext cx="11350" cy="181605"/>
            </a:xfrm>
            <a:custGeom>
              <a:avLst/>
              <a:gdLst>
                <a:gd name="connsiteX0" fmla="*/ 0 w 11350"/>
                <a:gd name="connsiteY0" fmla="*/ 181606 h 181605"/>
                <a:gd name="connsiteX1" fmla="*/ 0 w 11350"/>
                <a:gd name="connsiteY1" fmla="*/ 0 h 18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81605">
                  <a:moveTo>
                    <a:pt x="0" y="181606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F8BFEAEE-AE64-47A1-B27D-E3A110D36C7A}"/>
                </a:ext>
              </a:extLst>
            </p:cNvPr>
            <p:cNvSpPr txBox="1"/>
            <p:nvPr/>
          </p:nvSpPr>
          <p:spPr>
            <a:xfrm>
              <a:off x="7007181" y="4682301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F3B3128-8455-43E3-B46A-4332CD2A4F8C}"/>
                </a:ext>
              </a:extLst>
            </p:cNvPr>
            <p:cNvSpPr/>
            <p:nvPr/>
          </p:nvSpPr>
          <p:spPr>
            <a:xfrm>
              <a:off x="7660464" y="4881251"/>
              <a:ext cx="57092" cy="79452"/>
            </a:xfrm>
            <a:custGeom>
              <a:avLst/>
              <a:gdLst>
                <a:gd name="connsiteX0" fmla="*/ 0 w 57092"/>
                <a:gd name="connsiteY0" fmla="*/ 79453 h 79452"/>
                <a:gd name="connsiteX1" fmla="*/ 57093 w 57092"/>
                <a:gd name="connsiteY1" fmla="*/ 79453 h 79452"/>
                <a:gd name="connsiteX2" fmla="*/ 56752 w 57092"/>
                <a:gd name="connsiteY2" fmla="*/ 0 h 7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2" h="79452">
                  <a:moveTo>
                    <a:pt x="0" y="79453"/>
                  </a:moveTo>
                  <a:lnTo>
                    <a:pt x="57093" y="79453"/>
                  </a:lnTo>
                  <a:lnTo>
                    <a:pt x="5675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89AC4615-A4D6-4069-8766-7B30027F28D9}"/>
                </a:ext>
              </a:extLst>
            </p:cNvPr>
            <p:cNvSpPr/>
            <p:nvPr/>
          </p:nvSpPr>
          <p:spPr>
            <a:xfrm>
              <a:off x="2274718" y="4723594"/>
              <a:ext cx="559799" cy="351974"/>
            </a:xfrm>
            <a:custGeom>
              <a:avLst/>
              <a:gdLst>
                <a:gd name="connsiteX0" fmla="*/ 0 w 559799"/>
                <a:gd name="connsiteY0" fmla="*/ 0 h 351974"/>
                <a:gd name="connsiteX1" fmla="*/ 227 w 559799"/>
                <a:gd name="connsiteY1" fmla="*/ 191708 h 351974"/>
                <a:gd name="connsiteX2" fmla="*/ 448680 w 559799"/>
                <a:gd name="connsiteY2" fmla="*/ 191708 h 351974"/>
                <a:gd name="connsiteX3" fmla="*/ 448680 w 559799"/>
                <a:gd name="connsiteY3" fmla="*/ 351407 h 351974"/>
                <a:gd name="connsiteX4" fmla="*/ 559800 w 559799"/>
                <a:gd name="connsiteY4" fmla="*/ 351975 h 35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799" h="351974">
                  <a:moveTo>
                    <a:pt x="0" y="0"/>
                  </a:moveTo>
                  <a:lnTo>
                    <a:pt x="227" y="191708"/>
                  </a:lnTo>
                  <a:lnTo>
                    <a:pt x="448680" y="191708"/>
                  </a:lnTo>
                  <a:lnTo>
                    <a:pt x="448680" y="351407"/>
                  </a:lnTo>
                  <a:lnTo>
                    <a:pt x="559800" y="35197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4D42458C-56C4-42B5-B156-5E6373044BCF}"/>
                </a:ext>
              </a:extLst>
            </p:cNvPr>
            <p:cNvSpPr/>
            <p:nvPr/>
          </p:nvSpPr>
          <p:spPr>
            <a:xfrm>
              <a:off x="2212291" y="4598740"/>
              <a:ext cx="124853" cy="124853"/>
            </a:xfrm>
            <a:custGeom>
              <a:avLst/>
              <a:gdLst>
                <a:gd name="connsiteX0" fmla="*/ 62200 w 124853"/>
                <a:gd name="connsiteY0" fmla="*/ 0 h 124853"/>
                <a:gd name="connsiteX1" fmla="*/ 124854 w 124853"/>
                <a:gd name="connsiteY1" fmla="*/ 124741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200" y="0"/>
                  </a:moveTo>
                  <a:lnTo>
                    <a:pt x="124854" y="124741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CA55AFA9-9F1D-4578-8ED4-747ECAD71D15}"/>
                </a:ext>
              </a:extLst>
            </p:cNvPr>
            <p:cNvSpPr/>
            <p:nvPr/>
          </p:nvSpPr>
          <p:spPr>
            <a:xfrm>
              <a:off x="679992" y="5119609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FCF53A8E-E65F-4E5E-B1A6-009499417FEC}"/>
                </a:ext>
              </a:extLst>
            </p:cNvPr>
            <p:cNvSpPr/>
            <p:nvPr/>
          </p:nvSpPr>
          <p:spPr>
            <a:xfrm>
              <a:off x="679992" y="5346616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1C515DF-9DD9-422E-A7E2-7D31BF438D29}"/>
                </a:ext>
              </a:extLst>
            </p:cNvPr>
            <p:cNvSpPr/>
            <p:nvPr/>
          </p:nvSpPr>
          <p:spPr>
            <a:xfrm>
              <a:off x="679992" y="5346616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11AEC7F-17D3-4556-BF39-ED3242E4D6E0}"/>
                </a:ext>
              </a:extLst>
            </p:cNvPr>
            <p:cNvSpPr txBox="1"/>
            <p:nvPr/>
          </p:nvSpPr>
          <p:spPr>
            <a:xfrm>
              <a:off x="1275249" y="5136316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6A1222D2-1BE2-4A6C-B0A0-62D131DDE374}"/>
                </a:ext>
              </a:extLst>
            </p:cNvPr>
            <p:cNvSpPr txBox="1"/>
            <p:nvPr/>
          </p:nvSpPr>
          <p:spPr>
            <a:xfrm>
              <a:off x="650979" y="5363323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Accession Date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477ADB61-181F-4DF5-BDAB-7BDCDEF2DB7B}"/>
                </a:ext>
              </a:extLst>
            </p:cNvPr>
            <p:cNvSpPr txBox="1"/>
            <p:nvPr/>
          </p:nvSpPr>
          <p:spPr>
            <a:xfrm>
              <a:off x="1218497" y="4682301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AD8C0072-7C64-44B2-81BC-1BCA32D6FF0A}"/>
                </a:ext>
              </a:extLst>
            </p:cNvPr>
            <p:cNvSpPr/>
            <p:nvPr/>
          </p:nvSpPr>
          <p:spPr>
            <a:xfrm>
              <a:off x="7728566" y="2588478"/>
              <a:ext cx="872615" cy="4880"/>
            </a:xfrm>
            <a:custGeom>
              <a:avLst/>
              <a:gdLst>
                <a:gd name="connsiteX0" fmla="*/ 0 w 872615"/>
                <a:gd name="connsiteY0" fmla="*/ 0 h 4880"/>
                <a:gd name="connsiteX1" fmla="*/ 872616 w 872615"/>
                <a:gd name="connsiteY1" fmla="*/ 488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615" h="4880">
                  <a:moveTo>
                    <a:pt x="0" y="0"/>
                  </a:moveTo>
                  <a:lnTo>
                    <a:pt x="872616" y="4881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51BFCC-083A-44E6-AFDB-5178B3E5BE1D}"/>
                </a:ext>
              </a:extLst>
            </p:cNvPr>
            <p:cNvSpPr/>
            <p:nvPr/>
          </p:nvSpPr>
          <p:spPr>
            <a:xfrm>
              <a:off x="8600841" y="2530932"/>
              <a:ext cx="125194" cy="124853"/>
            </a:xfrm>
            <a:custGeom>
              <a:avLst/>
              <a:gdLst>
                <a:gd name="connsiteX0" fmla="*/ 125195 w 125194"/>
                <a:gd name="connsiteY0" fmla="*/ 63108 h 124853"/>
                <a:gd name="connsiteX1" fmla="*/ 0 w 125194"/>
                <a:gd name="connsiteY1" fmla="*/ 124854 h 124853"/>
                <a:gd name="connsiteX2" fmla="*/ 681 w 125194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194" h="124853">
                  <a:moveTo>
                    <a:pt x="125195" y="63108"/>
                  </a:moveTo>
                  <a:lnTo>
                    <a:pt x="0" y="124854"/>
                  </a:lnTo>
                  <a:lnTo>
                    <a:pt x="681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B7389418-274B-4234-A59E-9C58E2B44F8D}"/>
                </a:ext>
              </a:extLst>
            </p:cNvPr>
            <p:cNvSpPr/>
            <p:nvPr/>
          </p:nvSpPr>
          <p:spPr>
            <a:xfrm>
              <a:off x="3404079" y="2350121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2093AE43-8F77-4555-A4CC-8BA627E5B5A2}"/>
                </a:ext>
              </a:extLst>
            </p:cNvPr>
            <p:cNvSpPr/>
            <p:nvPr/>
          </p:nvSpPr>
          <p:spPr>
            <a:xfrm>
              <a:off x="3404079" y="2577128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66D69EE5-BC1C-4417-B7EA-F89F861AF4C2}"/>
                </a:ext>
              </a:extLst>
            </p:cNvPr>
            <p:cNvSpPr/>
            <p:nvPr/>
          </p:nvSpPr>
          <p:spPr>
            <a:xfrm>
              <a:off x="3404079" y="2577128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C31C461-137A-4323-92F2-3267CECC57FA}"/>
                </a:ext>
              </a:extLst>
            </p:cNvPr>
            <p:cNvSpPr txBox="1"/>
            <p:nvPr/>
          </p:nvSpPr>
          <p:spPr>
            <a:xfrm>
              <a:off x="3851781" y="2366828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D47F58BA-D69D-4AF8-B9AA-87F641460246}"/>
                </a:ext>
              </a:extLst>
            </p:cNvPr>
            <p:cNvSpPr txBox="1"/>
            <p:nvPr/>
          </p:nvSpPr>
          <p:spPr>
            <a:xfrm>
              <a:off x="3375066" y="2593835"/>
              <a:ext cx="4325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Q393</a:t>
              </a:r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BEB65CB-1C67-4FAF-8B8B-B1F73408368A}"/>
                </a:ext>
              </a:extLst>
            </p:cNvPr>
            <p:cNvSpPr/>
            <p:nvPr/>
          </p:nvSpPr>
          <p:spPr>
            <a:xfrm>
              <a:off x="1134006" y="2622529"/>
              <a:ext cx="485681" cy="749123"/>
            </a:xfrm>
            <a:custGeom>
              <a:avLst/>
              <a:gdLst>
                <a:gd name="connsiteX0" fmla="*/ 0 w 485681"/>
                <a:gd name="connsiteY0" fmla="*/ 749124 h 749123"/>
                <a:gd name="connsiteX1" fmla="*/ 340 w 485681"/>
                <a:gd name="connsiteY1" fmla="*/ 0 h 749123"/>
                <a:gd name="connsiteX2" fmla="*/ 485682 w 485681"/>
                <a:gd name="connsiteY2" fmla="*/ 0 h 7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681" h="749123">
                  <a:moveTo>
                    <a:pt x="0" y="749124"/>
                  </a:moveTo>
                  <a:lnTo>
                    <a:pt x="340" y="0"/>
                  </a:lnTo>
                  <a:lnTo>
                    <a:pt x="48568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C135AA4-F6A4-4D56-88A3-EDFA2A8991E5}"/>
                </a:ext>
              </a:extLst>
            </p:cNvPr>
            <p:cNvSpPr/>
            <p:nvPr/>
          </p:nvSpPr>
          <p:spPr>
            <a:xfrm>
              <a:off x="8738749" y="2463624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648163AB-C861-4FA9-8B02-51B025B455A1}"/>
                </a:ext>
              </a:extLst>
            </p:cNvPr>
            <p:cNvSpPr/>
            <p:nvPr/>
          </p:nvSpPr>
          <p:spPr>
            <a:xfrm>
              <a:off x="8738749" y="2690631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8A4A4ED-B1E3-45F2-9C6A-8A924D0D7A33}"/>
                </a:ext>
              </a:extLst>
            </p:cNvPr>
            <p:cNvSpPr/>
            <p:nvPr/>
          </p:nvSpPr>
          <p:spPr>
            <a:xfrm>
              <a:off x="8738749" y="2690631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F725E260-F971-4797-9443-4BD5B1C6EEC9}"/>
                </a:ext>
              </a:extLst>
            </p:cNvPr>
            <p:cNvSpPr txBox="1"/>
            <p:nvPr/>
          </p:nvSpPr>
          <p:spPr>
            <a:xfrm>
              <a:off x="8999170" y="2480331"/>
              <a:ext cx="12838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E32 Authority Document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7570D8A1-8030-4113-BBE5-1FC2EEDB9F8A}"/>
                </a:ext>
              </a:extLst>
            </p:cNvPr>
            <p:cNvSpPr txBox="1"/>
            <p:nvPr/>
          </p:nvSpPr>
          <p:spPr>
            <a:xfrm>
              <a:off x="8709735" y="2707338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Wikidata</a:t>
              </a: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CB3BFC58-9930-497E-A550-C5FBF4459448}"/>
                </a:ext>
              </a:extLst>
            </p:cNvPr>
            <p:cNvSpPr/>
            <p:nvPr/>
          </p:nvSpPr>
          <p:spPr>
            <a:xfrm>
              <a:off x="5106633" y="2480650"/>
              <a:ext cx="1812085" cy="116000"/>
            </a:xfrm>
            <a:custGeom>
              <a:avLst/>
              <a:gdLst>
                <a:gd name="connsiteX0" fmla="*/ 0 w 1812085"/>
                <a:gd name="connsiteY0" fmla="*/ 0 h 116000"/>
                <a:gd name="connsiteX1" fmla="*/ 908369 w 1812085"/>
                <a:gd name="connsiteY1" fmla="*/ 227 h 116000"/>
                <a:gd name="connsiteX2" fmla="*/ 908369 w 1812085"/>
                <a:gd name="connsiteY2" fmla="*/ 116001 h 116000"/>
                <a:gd name="connsiteX3" fmla="*/ 1812086 w 1812085"/>
                <a:gd name="connsiteY3" fmla="*/ 115547 h 1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085" h="116000">
                  <a:moveTo>
                    <a:pt x="0" y="0"/>
                  </a:moveTo>
                  <a:lnTo>
                    <a:pt x="908369" y="227"/>
                  </a:lnTo>
                  <a:lnTo>
                    <a:pt x="908369" y="116001"/>
                  </a:lnTo>
                  <a:lnTo>
                    <a:pt x="1812086" y="115547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E2390E55-FDFE-42A4-94F2-16C71FD803C6}"/>
                </a:ext>
              </a:extLst>
            </p:cNvPr>
            <p:cNvSpPr/>
            <p:nvPr/>
          </p:nvSpPr>
          <p:spPr>
            <a:xfrm>
              <a:off x="4822874" y="5648308"/>
              <a:ext cx="1295076" cy="338581"/>
            </a:xfrm>
            <a:custGeom>
              <a:avLst/>
              <a:gdLst>
                <a:gd name="connsiteX0" fmla="*/ 0 w 1295076"/>
                <a:gd name="connsiteY0" fmla="*/ 338127 h 338581"/>
                <a:gd name="connsiteX1" fmla="*/ 652873 w 1295076"/>
                <a:gd name="connsiteY1" fmla="*/ 338581 h 338581"/>
                <a:gd name="connsiteX2" fmla="*/ 652873 w 1295076"/>
                <a:gd name="connsiteY2" fmla="*/ 454 h 338581"/>
                <a:gd name="connsiteX3" fmla="*/ 1295076 w 1295076"/>
                <a:gd name="connsiteY3" fmla="*/ 0 h 3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076" h="338581">
                  <a:moveTo>
                    <a:pt x="0" y="338127"/>
                  </a:moveTo>
                  <a:lnTo>
                    <a:pt x="652873" y="338581"/>
                  </a:lnTo>
                  <a:lnTo>
                    <a:pt x="652873" y="454"/>
                  </a:lnTo>
                  <a:lnTo>
                    <a:pt x="129507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0AC9F38-795F-4384-B023-C3623E7455FB}"/>
                </a:ext>
              </a:extLst>
            </p:cNvPr>
            <p:cNvSpPr/>
            <p:nvPr/>
          </p:nvSpPr>
          <p:spPr>
            <a:xfrm>
              <a:off x="4375897" y="6537382"/>
              <a:ext cx="446977" cy="57773"/>
            </a:xfrm>
            <a:custGeom>
              <a:avLst/>
              <a:gdLst>
                <a:gd name="connsiteX0" fmla="*/ 446977 w 446977"/>
                <a:gd name="connsiteY0" fmla="*/ 57773 h 57773"/>
                <a:gd name="connsiteX1" fmla="*/ 0 w 446977"/>
                <a:gd name="connsiteY1" fmla="*/ 57773 h 57773"/>
                <a:gd name="connsiteX2" fmla="*/ 114 w 446977"/>
                <a:gd name="connsiteY2" fmla="*/ 0 h 5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77" h="57773">
                  <a:moveTo>
                    <a:pt x="446977" y="57773"/>
                  </a:moveTo>
                  <a:lnTo>
                    <a:pt x="0" y="57773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AC976FAB-05D1-4130-ACFF-62AE6BDC7C7E}"/>
                </a:ext>
              </a:extLst>
            </p:cNvPr>
            <p:cNvSpPr/>
            <p:nvPr/>
          </p:nvSpPr>
          <p:spPr>
            <a:xfrm>
              <a:off x="4307908" y="6401178"/>
              <a:ext cx="136204" cy="136317"/>
            </a:xfrm>
            <a:custGeom>
              <a:avLst/>
              <a:gdLst>
                <a:gd name="connsiteX0" fmla="*/ 68216 w 136204"/>
                <a:gd name="connsiteY0" fmla="*/ 0 h 136317"/>
                <a:gd name="connsiteX1" fmla="*/ 136204 w 136204"/>
                <a:gd name="connsiteY1" fmla="*/ 136318 h 136317"/>
                <a:gd name="connsiteX2" fmla="*/ 0 w 136204"/>
                <a:gd name="connsiteY2" fmla="*/ 136204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216" y="0"/>
                  </a:moveTo>
                  <a:lnTo>
                    <a:pt x="136204" y="136318"/>
                  </a:lnTo>
                  <a:lnTo>
                    <a:pt x="0" y="136204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0E27A3B-4E06-449E-BD17-E4635D62E1F5}"/>
                </a:ext>
              </a:extLst>
            </p:cNvPr>
            <p:cNvSpPr/>
            <p:nvPr/>
          </p:nvSpPr>
          <p:spPr>
            <a:xfrm>
              <a:off x="5851557" y="6504352"/>
              <a:ext cx="500437" cy="90802"/>
            </a:xfrm>
            <a:custGeom>
              <a:avLst/>
              <a:gdLst>
                <a:gd name="connsiteX0" fmla="*/ 500437 w 500437"/>
                <a:gd name="connsiteY0" fmla="*/ 0 h 90802"/>
                <a:gd name="connsiteX1" fmla="*/ 500097 w 500437"/>
                <a:gd name="connsiteY1" fmla="*/ 90803 h 90802"/>
                <a:gd name="connsiteX2" fmla="*/ 0 w 500437"/>
                <a:gd name="connsiteY2" fmla="*/ 90803 h 9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437" h="90802">
                  <a:moveTo>
                    <a:pt x="500437" y="0"/>
                  </a:moveTo>
                  <a:lnTo>
                    <a:pt x="500097" y="90803"/>
                  </a:lnTo>
                  <a:lnTo>
                    <a:pt x="0" y="90803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AD02FAB-4AE6-4A3B-B792-206F38CB11A8}"/>
                </a:ext>
              </a:extLst>
            </p:cNvPr>
            <p:cNvSpPr/>
            <p:nvPr/>
          </p:nvSpPr>
          <p:spPr>
            <a:xfrm>
              <a:off x="5957910" y="5982236"/>
              <a:ext cx="1759306" cy="227007"/>
            </a:xfrm>
            <a:custGeom>
              <a:avLst/>
              <a:gdLst>
                <a:gd name="connsiteX0" fmla="*/ 0 w 1759306"/>
                <a:gd name="connsiteY0" fmla="*/ 227007 h 227007"/>
                <a:gd name="connsiteX1" fmla="*/ 0 w 1759306"/>
                <a:gd name="connsiteY1" fmla="*/ 0 h 227007"/>
                <a:gd name="connsiteX2" fmla="*/ 1759306 w 1759306"/>
                <a:gd name="connsiteY2" fmla="*/ 0 h 227007"/>
                <a:gd name="connsiteX3" fmla="*/ 1759306 w 1759306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27007">
                  <a:moveTo>
                    <a:pt x="0" y="227007"/>
                  </a:moveTo>
                  <a:lnTo>
                    <a:pt x="0" y="0"/>
                  </a:lnTo>
                  <a:lnTo>
                    <a:pt x="1759306" y="0"/>
                  </a:lnTo>
                  <a:lnTo>
                    <a:pt x="1759306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E4F6AF24-0793-4D50-96F8-9C4B64CA2DF4}"/>
                </a:ext>
              </a:extLst>
            </p:cNvPr>
            <p:cNvSpPr/>
            <p:nvPr/>
          </p:nvSpPr>
          <p:spPr>
            <a:xfrm>
              <a:off x="5957910" y="6209243"/>
              <a:ext cx="1759306" cy="295109"/>
            </a:xfrm>
            <a:custGeom>
              <a:avLst/>
              <a:gdLst>
                <a:gd name="connsiteX0" fmla="*/ 0 w 1759306"/>
                <a:gd name="connsiteY0" fmla="*/ 0 h 295109"/>
                <a:gd name="connsiteX1" fmla="*/ 0 w 1759306"/>
                <a:gd name="connsiteY1" fmla="*/ 295109 h 295109"/>
                <a:gd name="connsiteX2" fmla="*/ 1759306 w 1759306"/>
                <a:gd name="connsiteY2" fmla="*/ 295109 h 295109"/>
                <a:gd name="connsiteX3" fmla="*/ 1759306 w 1759306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95109">
                  <a:moveTo>
                    <a:pt x="0" y="0"/>
                  </a:moveTo>
                  <a:lnTo>
                    <a:pt x="0" y="295109"/>
                  </a:lnTo>
                  <a:lnTo>
                    <a:pt x="1759306" y="295109"/>
                  </a:ln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66B66461-0F6C-43B6-81E2-EE64505B95CA}"/>
                </a:ext>
              </a:extLst>
            </p:cNvPr>
            <p:cNvSpPr/>
            <p:nvPr/>
          </p:nvSpPr>
          <p:spPr>
            <a:xfrm>
              <a:off x="5957910" y="6209243"/>
              <a:ext cx="1759306" cy="11350"/>
            </a:xfrm>
            <a:custGeom>
              <a:avLst/>
              <a:gdLst>
                <a:gd name="connsiteX0" fmla="*/ 0 w 1759306"/>
                <a:gd name="connsiteY0" fmla="*/ 0 h 11350"/>
                <a:gd name="connsiteX1" fmla="*/ 1759306 w 1759306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306" h="11350">
                  <a:moveTo>
                    <a:pt x="0" y="0"/>
                  </a:move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57FCB706-BEBF-4741-858C-B89BC094C3A7}"/>
                </a:ext>
              </a:extLst>
            </p:cNvPr>
            <p:cNvSpPr txBox="1"/>
            <p:nvPr/>
          </p:nvSpPr>
          <p:spPr>
            <a:xfrm>
              <a:off x="6360211" y="5998943"/>
              <a:ext cx="94335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E11 Modification</a:t>
              </a: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246EEE91-2AB0-4E3E-91E6-D96090446EBC}"/>
                </a:ext>
              </a:extLst>
            </p:cNvPr>
            <p:cNvSpPr txBox="1"/>
            <p:nvPr/>
          </p:nvSpPr>
          <p:spPr>
            <a:xfrm>
              <a:off x="5928897" y="6225950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ausgestopft</a:t>
              </a:r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A9A423-494A-4B1D-AD7D-EE086DAF3BD3}"/>
                </a:ext>
              </a:extLst>
            </p:cNvPr>
            <p:cNvSpPr/>
            <p:nvPr/>
          </p:nvSpPr>
          <p:spPr>
            <a:xfrm>
              <a:off x="9170062" y="4733696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8E4D6FDE-A357-4C94-BCFC-F00E694DA9EA}"/>
                </a:ext>
              </a:extLst>
            </p:cNvPr>
            <p:cNvSpPr/>
            <p:nvPr/>
          </p:nvSpPr>
          <p:spPr>
            <a:xfrm>
              <a:off x="9170062" y="4960703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49FE2862-207C-4AA7-AAD8-B1FE10A7F9E0}"/>
                </a:ext>
              </a:extLst>
            </p:cNvPr>
            <p:cNvSpPr/>
            <p:nvPr/>
          </p:nvSpPr>
          <p:spPr>
            <a:xfrm>
              <a:off x="9170062" y="4960703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E63FB944-52FF-4D96-9F9D-70D98C8770F6}"/>
                </a:ext>
              </a:extLst>
            </p:cNvPr>
            <p:cNvSpPr txBox="1"/>
            <p:nvPr/>
          </p:nvSpPr>
          <p:spPr>
            <a:xfrm>
              <a:off x="9765319" y="4750403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BF96FAC-15F3-4BFE-8D6B-5DF3FBDD7181}"/>
                </a:ext>
              </a:extLst>
            </p:cNvPr>
            <p:cNvSpPr txBox="1"/>
            <p:nvPr/>
          </p:nvSpPr>
          <p:spPr>
            <a:xfrm>
              <a:off x="9141049" y="4977410"/>
              <a:ext cx="46663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Genus</a:t>
              </a:r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B063481-5365-4CEF-8249-9C57DB3186C5}"/>
                </a:ext>
              </a:extLst>
            </p:cNvPr>
            <p:cNvSpPr/>
            <p:nvPr/>
          </p:nvSpPr>
          <p:spPr>
            <a:xfrm>
              <a:off x="9987288" y="5397238"/>
              <a:ext cx="340" cy="90349"/>
            </a:xfrm>
            <a:custGeom>
              <a:avLst/>
              <a:gdLst>
                <a:gd name="connsiteX0" fmla="*/ 0 w 340"/>
                <a:gd name="connsiteY0" fmla="*/ 90349 h 90349"/>
                <a:gd name="connsiteX1" fmla="*/ 341 w 340"/>
                <a:gd name="connsiteY1" fmla="*/ 17480 h 90349"/>
                <a:gd name="connsiteX2" fmla="*/ 341 w 340"/>
                <a:gd name="connsiteY2" fmla="*/ 0 h 9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" h="90349">
                  <a:moveTo>
                    <a:pt x="0" y="90349"/>
                  </a:moveTo>
                  <a:lnTo>
                    <a:pt x="341" y="17480"/>
                  </a:lnTo>
                  <a:lnTo>
                    <a:pt x="341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94DDC3A-31D7-4AE2-AC64-596207A6E511}"/>
                </a:ext>
              </a:extLst>
            </p:cNvPr>
            <p:cNvSpPr/>
            <p:nvPr/>
          </p:nvSpPr>
          <p:spPr>
            <a:xfrm>
              <a:off x="9925202" y="5272384"/>
              <a:ext cx="124853" cy="124967"/>
            </a:xfrm>
            <a:custGeom>
              <a:avLst/>
              <a:gdLst>
                <a:gd name="connsiteX0" fmla="*/ 62086 w 124853"/>
                <a:gd name="connsiteY0" fmla="*/ 0 h 124967"/>
                <a:gd name="connsiteX1" fmla="*/ 124854 w 124853"/>
                <a:gd name="connsiteY1" fmla="*/ 124627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086" y="0"/>
                  </a:moveTo>
                  <a:lnTo>
                    <a:pt x="124854" y="124627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CDEBA889-BDA2-4471-846E-5B180433BA54}"/>
                </a:ext>
              </a:extLst>
            </p:cNvPr>
            <p:cNvSpPr txBox="1"/>
            <p:nvPr/>
          </p:nvSpPr>
          <p:spPr>
            <a:xfrm>
              <a:off x="9617764" y="5465476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302750D9-B102-4E2E-9C3E-733ABC32FDD5}"/>
                </a:ext>
              </a:extLst>
            </p:cNvPr>
            <p:cNvSpPr/>
            <p:nvPr/>
          </p:nvSpPr>
          <p:spPr>
            <a:xfrm>
              <a:off x="3869443" y="3031142"/>
              <a:ext cx="885328" cy="329500"/>
            </a:xfrm>
            <a:custGeom>
              <a:avLst/>
              <a:gdLst>
                <a:gd name="connsiteX0" fmla="*/ 885328 w 885328"/>
                <a:gd name="connsiteY0" fmla="*/ 329160 h 329500"/>
                <a:gd name="connsiteX1" fmla="*/ 556508 w 885328"/>
                <a:gd name="connsiteY1" fmla="*/ 329501 h 329500"/>
                <a:gd name="connsiteX2" fmla="*/ 556508 w 885328"/>
                <a:gd name="connsiteY2" fmla="*/ 0 h 329500"/>
                <a:gd name="connsiteX3" fmla="*/ 0 w 885328"/>
                <a:gd name="connsiteY3" fmla="*/ 0 h 32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28" h="329500">
                  <a:moveTo>
                    <a:pt x="885328" y="329160"/>
                  </a:moveTo>
                  <a:lnTo>
                    <a:pt x="556508" y="329501"/>
                  </a:lnTo>
                  <a:lnTo>
                    <a:pt x="556508" y="0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01630562-79EB-47D0-BA30-34970BEB969B}"/>
                </a:ext>
              </a:extLst>
            </p:cNvPr>
            <p:cNvSpPr/>
            <p:nvPr/>
          </p:nvSpPr>
          <p:spPr>
            <a:xfrm>
              <a:off x="1705838" y="6529777"/>
              <a:ext cx="336197" cy="64583"/>
            </a:xfrm>
            <a:custGeom>
              <a:avLst/>
              <a:gdLst>
                <a:gd name="connsiteX0" fmla="*/ 336198 w 336197"/>
                <a:gd name="connsiteY0" fmla="*/ 64470 h 64583"/>
                <a:gd name="connsiteX1" fmla="*/ 0 w 336197"/>
                <a:gd name="connsiteY1" fmla="*/ 64584 h 64583"/>
                <a:gd name="connsiteX2" fmla="*/ 114 w 336197"/>
                <a:gd name="connsiteY2" fmla="*/ 0 h 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97" h="64583">
                  <a:moveTo>
                    <a:pt x="336198" y="64470"/>
                  </a:moveTo>
                  <a:lnTo>
                    <a:pt x="0" y="64584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1575838-87E1-42FF-BB7F-AF9263C98CC1}"/>
                </a:ext>
              </a:extLst>
            </p:cNvPr>
            <p:cNvSpPr/>
            <p:nvPr/>
          </p:nvSpPr>
          <p:spPr>
            <a:xfrm>
              <a:off x="1637849" y="6393573"/>
              <a:ext cx="136204" cy="136204"/>
            </a:xfrm>
            <a:custGeom>
              <a:avLst/>
              <a:gdLst>
                <a:gd name="connsiteX0" fmla="*/ 68216 w 136204"/>
                <a:gd name="connsiteY0" fmla="*/ 0 h 136204"/>
                <a:gd name="connsiteX1" fmla="*/ 136204 w 136204"/>
                <a:gd name="connsiteY1" fmla="*/ 136204 h 136204"/>
                <a:gd name="connsiteX2" fmla="*/ 0 w 136204"/>
                <a:gd name="connsiteY2" fmla="*/ 136091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8216" y="0"/>
                  </a:moveTo>
                  <a:lnTo>
                    <a:pt x="136204" y="136204"/>
                  </a:lnTo>
                  <a:lnTo>
                    <a:pt x="0" y="136091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6A3DB3B-C2C9-4ED1-85FD-99DD18319A1F}"/>
                </a:ext>
              </a:extLst>
            </p:cNvPr>
            <p:cNvSpPr/>
            <p:nvPr/>
          </p:nvSpPr>
          <p:spPr>
            <a:xfrm>
              <a:off x="5095283" y="5096908"/>
              <a:ext cx="181605" cy="238698"/>
            </a:xfrm>
            <a:custGeom>
              <a:avLst/>
              <a:gdLst>
                <a:gd name="connsiteX0" fmla="*/ 181606 w 181605"/>
                <a:gd name="connsiteY0" fmla="*/ 238358 h 238698"/>
                <a:gd name="connsiteX1" fmla="*/ 0 w 181605"/>
                <a:gd name="connsiteY1" fmla="*/ 238698 h 238698"/>
                <a:gd name="connsiteX2" fmla="*/ 0 w 181605"/>
                <a:gd name="connsiteY2" fmla="*/ 0 h 23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605" h="238698">
                  <a:moveTo>
                    <a:pt x="181606" y="238358"/>
                  </a:moveTo>
                  <a:lnTo>
                    <a:pt x="0" y="238698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2A2D1D21-E0A8-4FC0-B32A-3F746A4F4D0B}"/>
                </a:ext>
              </a:extLst>
            </p:cNvPr>
            <p:cNvSpPr txBox="1"/>
            <p:nvPr/>
          </p:nvSpPr>
          <p:spPr>
            <a:xfrm>
              <a:off x="5367054" y="5204418"/>
              <a:ext cx="1260281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P22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to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CE30EDD1-99A5-49C1-AF9E-D3054CD19E66}"/>
                </a:ext>
              </a:extLst>
            </p:cNvPr>
            <p:cNvSpPr/>
            <p:nvPr/>
          </p:nvSpPr>
          <p:spPr>
            <a:xfrm>
              <a:off x="6592736" y="5333336"/>
              <a:ext cx="54822" cy="11350"/>
            </a:xfrm>
            <a:custGeom>
              <a:avLst/>
              <a:gdLst>
                <a:gd name="connsiteX0" fmla="*/ 54822 w 54822"/>
                <a:gd name="connsiteY0" fmla="*/ 0 h 11350"/>
                <a:gd name="connsiteX1" fmla="*/ 0 w 54822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22" h="11350">
                  <a:moveTo>
                    <a:pt x="54822" y="0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8B2BE98F-D2AB-45A5-A553-99E86643A6C6}"/>
                </a:ext>
              </a:extLst>
            </p:cNvPr>
            <p:cNvSpPr/>
            <p:nvPr/>
          </p:nvSpPr>
          <p:spPr>
            <a:xfrm>
              <a:off x="6647558" y="5265233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0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0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287BE4CD-5E9A-4E6C-91EA-A34AE9BB1785}"/>
                </a:ext>
              </a:extLst>
            </p:cNvPr>
            <p:cNvSpPr txBox="1"/>
            <p:nvPr/>
          </p:nvSpPr>
          <p:spPr>
            <a:xfrm>
              <a:off x="3471544" y="5272520"/>
              <a:ext cx="125547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P24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of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620CE2D8-F9E6-4C1B-8CD6-8D9A2CCD58D4}"/>
                </a:ext>
              </a:extLst>
            </p:cNvPr>
            <p:cNvSpPr/>
            <p:nvPr/>
          </p:nvSpPr>
          <p:spPr>
            <a:xfrm>
              <a:off x="4085100" y="5528221"/>
              <a:ext cx="226" cy="138474"/>
            </a:xfrm>
            <a:custGeom>
              <a:avLst/>
              <a:gdLst>
                <a:gd name="connsiteX0" fmla="*/ 227 w 226"/>
                <a:gd name="connsiteY0" fmla="*/ 138475 h 138474"/>
                <a:gd name="connsiteX1" fmla="*/ 0 w 226"/>
                <a:gd name="connsiteY1" fmla="*/ 0 h 13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" h="138474">
                  <a:moveTo>
                    <a:pt x="227" y="138475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902AE3A5-6F14-483D-B462-6A89007C286D}"/>
                </a:ext>
              </a:extLst>
            </p:cNvPr>
            <p:cNvSpPr/>
            <p:nvPr/>
          </p:nvSpPr>
          <p:spPr>
            <a:xfrm>
              <a:off x="4017225" y="5666582"/>
              <a:ext cx="136204" cy="136317"/>
            </a:xfrm>
            <a:custGeom>
              <a:avLst/>
              <a:gdLst>
                <a:gd name="connsiteX0" fmla="*/ 68329 w 136204"/>
                <a:gd name="connsiteY0" fmla="*/ 136318 h 136317"/>
                <a:gd name="connsiteX1" fmla="*/ 0 w 136204"/>
                <a:gd name="connsiteY1" fmla="*/ 227 h 136317"/>
                <a:gd name="connsiteX2" fmla="*/ 136204 w 136204"/>
                <a:gd name="connsiteY2" fmla="*/ 0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329" y="136318"/>
                  </a:moveTo>
                  <a:lnTo>
                    <a:pt x="0" y="227"/>
                  </a:lnTo>
                  <a:lnTo>
                    <a:pt x="136204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B1235D6B-7CEB-407A-9A97-BCCF88D4068C}"/>
                </a:ext>
              </a:extLst>
            </p:cNvPr>
            <p:cNvSpPr txBox="1"/>
            <p:nvPr/>
          </p:nvSpPr>
          <p:spPr>
            <a:xfrm>
              <a:off x="2852949" y="4943359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 has time-span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2461F8F5-FD33-4EAA-A57F-A98BEE6BD187}"/>
                </a:ext>
              </a:extLst>
            </p:cNvPr>
            <p:cNvSpPr txBox="1"/>
            <p:nvPr/>
          </p:nvSpPr>
          <p:spPr>
            <a:xfrm>
              <a:off x="2064099" y="6464308"/>
              <a:ext cx="13065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P57 has number of parts</a:t>
              </a: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7B364A6B-A063-46B2-9F96-7C80599A8698}"/>
                </a:ext>
              </a:extLst>
            </p:cNvPr>
            <p:cNvSpPr txBox="1"/>
            <p:nvPr/>
          </p:nvSpPr>
          <p:spPr>
            <a:xfrm>
              <a:off x="4833587" y="6464308"/>
              <a:ext cx="98875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P31 has modified</a:t>
              </a: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8BCCE710-26A4-44C5-A229-1C3D1AC72D2A}"/>
                </a:ext>
              </a:extLst>
            </p:cNvPr>
            <p:cNvSpPr txBox="1"/>
            <p:nvPr/>
          </p:nvSpPr>
          <p:spPr>
            <a:xfrm>
              <a:off x="6144554" y="5499527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0CF02B2F-7089-4F1C-AD59-D27BC9E6996A}"/>
                </a:ext>
              </a:extLst>
            </p:cNvPr>
            <p:cNvSpPr txBox="1"/>
            <p:nvPr/>
          </p:nvSpPr>
          <p:spPr>
            <a:xfrm>
              <a:off x="2098150" y="2900295"/>
              <a:ext cx="182133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has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former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current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locati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EC536630-BF90-4271-B2CD-9333C673AAF1}"/>
                </a:ext>
              </a:extLst>
            </p:cNvPr>
            <p:cNvSpPr/>
            <p:nvPr/>
          </p:nvSpPr>
          <p:spPr>
            <a:xfrm>
              <a:off x="6355173" y="3190047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BF46EA60-DF48-49F7-8F3A-C09FE4A89981}"/>
                </a:ext>
              </a:extLst>
            </p:cNvPr>
            <p:cNvSpPr/>
            <p:nvPr/>
          </p:nvSpPr>
          <p:spPr>
            <a:xfrm>
              <a:off x="6355173" y="3417054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860059E-7E83-49B5-BE4E-AE3872D3E3DB}"/>
                </a:ext>
              </a:extLst>
            </p:cNvPr>
            <p:cNvSpPr/>
            <p:nvPr/>
          </p:nvSpPr>
          <p:spPr>
            <a:xfrm>
              <a:off x="6355173" y="3417054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A5F6D367-8C7F-4A96-8477-6DE01B070C0E}"/>
                </a:ext>
              </a:extLst>
            </p:cNvPr>
            <p:cNvSpPr txBox="1"/>
            <p:nvPr/>
          </p:nvSpPr>
          <p:spPr>
            <a:xfrm>
              <a:off x="6859627" y="3206754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AFF3C8A0-B338-4C47-8FC7-3EFCCF671065}"/>
                </a:ext>
              </a:extLst>
            </p:cNvPr>
            <p:cNvSpPr txBox="1"/>
            <p:nvPr/>
          </p:nvSpPr>
          <p:spPr>
            <a:xfrm>
              <a:off x="6326160" y="3433761"/>
              <a:ext cx="65959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Q1597054</a:t>
              </a:r>
            </a:p>
          </p:txBody>
        </p: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1E3CC4A3-82E5-46BA-83E5-F9FF6DDD24AC}"/>
                </a:ext>
              </a:extLst>
            </p:cNvPr>
            <p:cNvSpPr txBox="1"/>
            <p:nvPr/>
          </p:nvSpPr>
          <p:spPr>
            <a:xfrm>
              <a:off x="5560010" y="278679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403EB3A3-5411-4A9B-981B-9CC1E018004A}"/>
                </a:ext>
              </a:extLst>
            </p:cNvPr>
            <p:cNvSpPr/>
            <p:nvPr/>
          </p:nvSpPr>
          <p:spPr>
            <a:xfrm>
              <a:off x="5556334" y="2931259"/>
              <a:ext cx="106466" cy="429384"/>
            </a:xfrm>
            <a:custGeom>
              <a:avLst/>
              <a:gdLst>
                <a:gd name="connsiteX0" fmla="*/ 106466 w 106466"/>
                <a:gd name="connsiteY0" fmla="*/ 429044 h 429384"/>
                <a:gd name="connsiteX1" fmla="*/ 0 w 106466"/>
                <a:gd name="connsiteY1" fmla="*/ 429384 h 429384"/>
                <a:gd name="connsiteX2" fmla="*/ 227 w 106466"/>
                <a:gd name="connsiteY2" fmla="*/ 0 h 4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66" h="429384">
                  <a:moveTo>
                    <a:pt x="106466" y="429044"/>
                  </a:moveTo>
                  <a:lnTo>
                    <a:pt x="0" y="429384"/>
                  </a:lnTo>
                  <a:lnTo>
                    <a:pt x="22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FBF11BCA-2C69-4D7C-9DD0-5A7ECE86BD6F}"/>
                </a:ext>
              </a:extLst>
            </p:cNvPr>
            <p:cNvSpPr txBox="1"/>
            <p:nvPr/>
          </p:nvSpPr>
          <p:spPr>
            <a:xfrm>
              <a:off x="7478221" y="2741389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23FB2659-3916-4D69-BB24-535469F7AAA4}"/>
                </a:ext>
              </a:extLst>
            </p:cNvPr>
            <p:cNvSpPr/>
            <p:nvPr/>
          </p:nvSpPr>
          <p:spPr>
            <a:xfrm>
              <a:off x="7263202" y="2872237"/>
              <a:ext cx="227007" cy="317810"/>
            </a:xfrm>
            <a:custGeom>
              <a:avLst/>
              <a:gdLst>
                <a:gd name="connsiteX0" fmla="*/ 0 w 227007"/>
                <a:gd name="connsiteY0" fmla="*/ 317810 h 317810"/>
                <a:gd name="connsiteX1" fmla="*/ 341 w 227007"/>
                <a:gd name="connsiteY1" fmla="*/ 0 h 317810"/>
                <a:gd name="connsiteX2" fmla="*/ 227007 w 227007"/>
                <a:gd name="connsiteY2" fmla="*/ 0 h 3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007" h="317810">
                  <a:moveTo>
                    <a:pt x="0" y="317810"/>
                  </a:moveTo>
                  <a:lnTo>
                    <a:pt x="341" y="0"/>
                  </a:lnTo>
                  <a:lnTo>
                    <a:pt x="22700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5D5E56A-3816-4059-B435-103230452F51}"/>
                </a:ext>
              </a:extLst>
            </p:cNvPr>
            <p:cNvSpPr/>
            <p:nvPr/>
          </p:nvSpPr>
          <p:spPr>
            <a:xfrm>
              <a:off x="8284734" y="2869740"/>
              <a:ext cx="305551" cy="11350"/>
            </a:xfrm>
            <a:custGeom>
              <a:avLst/>
              <a:gdLst>
                <a:gd name="connsiteX0" fmla="*/ 305552 w 305551"/>
                <a:gd name="connsiteY0" fmla="*/ 0 h 11350"/>
                <a:gd name="connsiteX1" fmla="*/ 0 w 305551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551" h="11350">
                  <a:moveTo>
                    <a:pt x="305552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7210EE9-5DF5-4805-A6D0-25CBC8BFAC38}"/>
                </a:ext>
              </a:extLst>
            </p:cNvPr>
            <p:cNvSpPr/>
            <p:nvPr/>
          </p:nvSpPr>
          <p:spPr>
            <a:xfrm>
              <a:off x="8590286" y="2807313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DCF858DB-466F-4F13-9EAA-383CCA40E1C4}"/>
                </a:ext>
              </a:extLst>
            </p:cNvPr>
            <p:cNvSpPr txBox="1"/>
            <p:nvPr/>
          </p:nvSpPr>
          <p:spPr>
            <a:xfrm>
              <a:off x="1644136" y="248033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0A6D4922-649C-4302-AC3B-036A5301ABF4}"/>
                </a:ext>
              </a:extLst>
            </p:cNvPr>
            <p:cNvSpPr txBox="1"/>
            <p:nvPr/>
          </p:nvSpPr>
          <p:spPr>
            <a:xfrm>
              <a:off x="6910703" y="2480331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41E6E36F-9D5D-4CD5-A207-EA07E48C45A8}"/>
                </a:ext>
              </a:extLst>
            </p:cNvPr>
            <p:cNvSpPr/>
            <p:nvPr/>
          </p:nvSpPr>
          <p:spPr>
            <a:xfrm>
              <a:off x="9760622" y="3111957"/>
              <a:ext cx="11350" cy="78090"/>
            </a:xfrm>
            <a:custGeom>
              <a:avLst/>
              <a:gdLst>
                <a:gd name="connsiteX0" fmla="*/ 0 w 11350"/>
                <a:gd name="connsiteY0" fmla="*/ 78090 h 78090"/>
                <a:gd name="connsiteX1" fmla="*/ 0 w 11350"/>
                <a:gd name="connsiteY1" fmla="*/ 0 h 7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78090">
                  <a:moveTo>
                    <a:pt x="0" y="7809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93F82AAD-8C11-4BE1-90C5-42B41A98E1EE}"/>
                </a:ext>
              </a:extLst>
            </p:cNvPr>
            <p:cNvSpPr/>
            <p:nvPr/>
          </p:nvSpPr>
          <p:spPr>
            <a:xfrm>
              <a:off x="9703870" y="2998453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4A918781-9EE6-4A28-A750-FEE4C249A535}"/>
                </a:ext>
              </a:extLst>
            </p:cNvPr>
            <p:cNvSpPr txBox="1"/>
            <p:nvPr/>
          </p:nvSpPr>
          <p:spPr>
            <a:xfrm>
              <a:off x="9390757" y="3218105"/>
              <a:ext cx="8412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</a:p>
          </p:txBody>
        </p: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C32AADA6-A508-4FD7-A6FB-6C6EDF0BE629}"/>
                </a:ext>
              </a:extLst>
            </p:cNvPr>
            <p:cNvSpPr txBox="1"/>
            <p:nvPr/>
          </p:nvSpPr>
          <p:spPr>
            <a:xfrm>
              <a:off x="8738111" y="4330440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555DE8D1-2B7B-40BB-8ED6-C45409AB0AC5}"/>
                </a:ext>
              </a:extLst>
            </p:cNvPr>
            <p:cNvSpPr/>
            <p:nvPr/>
          </p:nvSpPr>
          <p:spPr>
            <a:xfrm>
              <a:off x="9079259" y="4597265"/>
              <a:ext cx="11350" cy="1362270"/>
            </a:xfrm>
            <a:custGeom>
              <a:avLst/>
              <a:gdLst>
                <a:gd name="connsiteX0" fmla="*/ 0 w 11350"/>
                <a:gd name="connsiteY0" fmla="*/ 1362270 h 1362270"/>
                <a:gd name="connsiteX1" fmla="*/ 0 w 11350"/>
                <a:gd name="connsiteY1" fmla="*/ 0 h 13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362270">
                  <a:moveTo>
                    <a:pt x="0" y="136227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8ACA5E1A-051C-4B78-9512-B56F17E7EA12}"/>
                </a:ext>
              </a:extLst>
            </p:cNvPr>
            <p:cNvSpPr/>
            <p:nvPr/>
          </p:nvSpPr>
          <p:spPr>
            <a:xfrm>
              <a:off x="2666305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D20BFCFA-C657-423C-BB33-A09D68278802}"/>
                </a:ext>
              </a:extLst>
            </p:cNvPr>
            <p:cNvSpPr/>
            <p:nvPr/>
          </p:nvSpPr>
          <p:spPr>
            <a:xfrm>
              <a:off x="2666305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E42057E-D45D-4962-97F6-17FDFF488C92}"/>
                </a:ext>
              </a:extLst>
            </p:cNvPr>
            <p:cNvSpPr/>
            <p:nvPr/>
          </p:nvSpPr>
          <p:spPr>
            <a:xfrm>
              <a:off x="2666305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1898F6A7-56F9-455B-A312-C8F3B319CF7C}"/>
                </a:ext>
              </a:extLst>
            </p:cNvPr>
            <p:cNvSpPr txBox="1"/>
            <p:nvPr/>
          </p:nvSpPr>
          <p:spPr>
            <a:xfrm>
              <a:off x="3261562" y="3989929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908C4C8-C88D-4FD7-868F-584290B6DA7F}"/>
                </a:ext>
              </a:extLst>
            </p:cNvPr>
            <p:cNvSpPr txBox="1"/>
            <p:nvPr/>
          </p:nvSpPr>
          <p:spPr>
            <a:xfrm>
              <a:off x="2637292" y="4216936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Donation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1A83700E-DC35-4A00-ADF7-C5E9262111EA}"/>
                </a:ext>
              </a:extLst>
            </p:cNvPr>
            <p:cNvSpPr txBox="1"/>
            <p:nvPr/>
          </p:nvSpPr>
          <p:spPr>
            <a:xfrm>
              <a:off x="3363715" y="4602849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082B4147-A804-4F40-9E51-C2B10F7275E5}"/>
                </a:ext>
              </a:extLst>
            </p:cNvPr>
            <p:cNvSpPr/>
            <p:nvPr/>
          </p:nvSpPr>
          <p:spPr>
            <a:xfrm>
              <a:off x="4312562" y="4705320"/>
              <a:ext cx="113049" cy="11350"/>
            </a:xfrm>
            <a:custGeom>
              <a:avLst/>
              <a:gdLst>
                <a:gd name="connsiteX0" fmla="*/ 113050 w 113049"/>
                <a:gd name="connsiteY0" fmla="*/ 0 h 11350"/>
                <a:gd name="connsiteX1" fmla="*/ 0 w 113049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49" h="11350">
                  <a:moveTo>
                    <a:pt x="113050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>
            <a:off x="8863277" y="1431848"/>
            <a:ext cx="1875426" cy="34123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7994" y="613298"/>
            <a:ext cx="5134022" cy="2353612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42" y="3170"/>
            <a:ext cx="5410954" cy="6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11" y="804689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Semantically annotated texts of the annual reports of the Museum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RDF/XML-Files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TEI/XML-Files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Website for interactive exploration through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Querying of Annotations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textual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semantic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Presentation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exemplary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analyses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(Simple web system for delivering the data)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0" y="2363915"/>
            <a:ext cx="2577406" cy="2426199"/>
          </a:xfrm>
        </p:spPr>
        <p:txBody>
          <a:bodyPr>
            <a:noAutofit/>
          </a:bodyPr>
          <a:lstStyle/>
          <a:p>
            <a:r>
              <a:rPr lang="de-DE" sz="2400" dirty="0"/>
              <a:t>On </a:t>
            </a:r>
            <a:r>
              <a:rPr lang="de-DE" sz="2400" dirty="0" err="1"/>
              <a:t>demand</a:t>
            </a:r>
            <a:r>
              <a:rPr lang="de-DE" sz="2400" dirty="0"/>
              <a:t> </a:t>
            </a:r>
            <a:r>
              <a:rPr lang="de-DE" sz="2400" dirty="0" err="1"/>
              <a:t>rendering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subgraphs</a:t>
            </a:r>
            <a:endParaRPr lang="de-DE" sz="2400" dirty="0"/>
          </a:p>
        </p:txBody>
      </p:sp>
      <p:pic>
        <p:nvPicPr>
          <p:cNvPr id="1034" name="Grafik 1033">
            <a:extLst>
              <a:ext uri="{FF2B5EF4-FFF2-40B4-BE49-F238E27FC236}">
                <a16:creationId xmlns:a16="http://schemas.microsoft.com/office/drawing/2014/main" id="{3D99BF16-B673-4B98-9548-139009188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4428" y="0"/>
            <a:ext cx="7292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Prototype </a:t>
            </a:r>
            <a:r>
              <a:rPr lang="de-DE" sz="3600" dirty="0" err="1"/>
              <a:t>of</a:t>
            </a:r>
            <a:r>
              <a:rPr lang="de-DE" sz="3600" dirty="0"/>
              <a:t> Website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32CEDD-996D-4D39-B99C-C8708AD3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25" y="1826971"/>
            <a:ext cx="5828970" cy="3556791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2C1B29A-83EF-42F0-84EE-A5E6FC6F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9" y="1826971"/>
            <a:ext cx="5895641" cy="25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0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 err="1"/>
              <a:t>Integrate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0554" y="125835"/>
            <a:ext cx="7891446" cy="641757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Annotations-Prozess:</a:t>
            </a:r>
          </a:p>
          <a:p>
            <a:pPr lvl="1"/>
            <a:r>
              <a:rPr lang="de-DE" dirty="0"/>
              <a:t>Tool: </a:t>
            </a:r>
            <a:r>
              <a:rPr lang="de-DE" dirty="0" err="1"/>
              <a:t>INCEpTION</a:t>
            </a:r>
            <a:endParaRPr lang="de-DE" dirty="0"/>
          </a:p>
          <a:p>
            <a:pPr lvl="2"/>
            <a:r>
              <a:rPr lang="de-DE" dirty="0"/>
              <a:t>Gute visuelle Darstellung</a:t>
            </a:r>
          </a:p>
          <a:p>
            <a:pPr lvl="2"/>
            <a:r>
              <a:rPr lang="de-DE" dirty="0"/>
              <a:t>Möglichkeit zur Kollaboration (kann als Server-System verwendet werden)</a:t>
            </a:r>
          </a:p>
          <a:p>
            <a:pPr lvl="2"/>
            <a:r>
              <a:rPr lang="de-DE" dirty="0"/>
              <a:t>Vorschläge für Annotationen basierend auf den bisherigen Annotationen</a:t>
            </a:r>
          </a:p>
          <a:p>
            <a:pPr lvl="1"/>
            <a:r>
              <a:rPr lang="de-DE" dirty="0"/>
              <a:t>Drei Annotations-Layer: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OCR-Korrekturen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Entitäten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Eigenschaften, klassifizierte Verbindungen zwischen Entitäten</a:t>
            </a:r>
          </a:p>
          <a:p>
            <a:pPr lvl="1"/>
            <a:r>
              <a:rPr lang="de-DE" dirty="0"/>
              <a:t>Validierung &amp; Konsolidierung</a:t>
            </a:r>
          </a:p>
          <a:p>
            <a:pPr lvl="2"/>
            <a:r>
              <a:rPr lang="de-DE" dirty="0"/>
              <a:t>Parsen der UIMA XML-Dateien (natives Speicher-Format von </a:t>
            </a:r>
            <a:r>
              <a:rPr lang="de-DE" dirty="0" err="1"/>
              <a:t>INCEpTION</a:t>
            </a:r>
            <a:r>
              <a:rPr lang="de-DE" dirty="0"/>
              <a:t>) zu:</a:t>
            </a:r>
          </a:p>
          <a:p>
            <a:pPr lvl="3"/>
            <a:r>
              <a:rPr lang="de-DE" dirty="0"/>
              <a:t>Repräsentation in Python-Objekten </a:t>
            </a:r>
            <a:r>
              <a:rPr lang="de-DE" dirty="0">
                <a:sym typeface="Wingdings" panose="05000000000000000000" pitchFamily="2" charset="2"/>
              </a:rPr>
              <a:t> Pickle</a:t>
            </a:r>
          </a:p>
          <a:p>
            <a:pPr lvl="3"/>
            <a:r>
              <a:rPr lang="de-DE" dirty="0" err="1">
                <a:sym typeface="Wingdings" panose="05000000000000000000" pitchFamily="2" charset="2"/>
              </a:rPr>
              <a:t>GraphML</a:t>
            </a:r>
            <a:endParaRPr lang="de-DE" dirty="0"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JSON für einen Prototypen der Website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(RDF Triplestore)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Dabei: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Anwendung der manuellen OCR-Korrekturen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Konsolidierung der Daten, Zusammenführen von Personen, Orten, Taxonomien etc.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Modellieren von </a:t>
            </a:r>
            <a:r>
              <a:rPr lang="de-DE" i="1" dirty="0">
                <a:sym typeface="Wingdings" panose="05000000000000000000" pitchFamily="2" charset="2"/>
              </a:rPr>
              <a:t>virtuellen</a:t>
            </a:r>
            <a:r>
              <a:rPr lang="de-DE" dirty="0">
                <a:sym typeface="Wingdings" panose="05000000000000000000" pitchFamily="2" charset="2"/>
              </a:rPr>
              <a:t> Entitäten und Eigenschaften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Skript mit dem das semantische Netz, in dem sich ein gesuchter Begriff befindet, visuell dargestellt wird (mittels Python und </a:t>
            </a:r>
            <a:r>
              <a:rPr lang="de-DE" dirty="0" err="1">
                <a:sym typeface="Wingdings" panose="05000000000000000000" pitchFamily="2" charset="2"/>
              </a:rPr>
              <a:t>Graphviz</a:t>
            </a:r>
            <a:r>
              <a:rPr lang="de-DE" dirty="0">
                <a:sym typeface="Wingdings" panose="05000000000000000000" pitchFamily="2" charset="2"/>
              </a:rPr>
              <a:t>/DOT)</a:t>
            </a:r>
          </a:p>
          <a:p>
            <a:r>
              <a:rPr lang="de-DE" dirty="0"/>
              <a:t>Grundkonzept für das Websystem entworfen</a:t>
            </a:r>
          </a:p>
          <a:p>
            <a:pPr lvl="1"/>
            <a:r>
              <a:rPr lang="de-DE" dirty="0"/>
              <a:t>Backend: </a:t>
            </a:r>
            <a:r>
              <a:rPr lang="de-DE" dirty="0" err="1"/>
              <a:t>Graphdatenbank</a:t>
            </a:r>
            <a:r>
              <a:rPr lang="de-DE" dirty="0"/>
              <a:t> (Berkeley DB) mit SPARQL </a:t>
            </a:r>
            <a:r>
              <a:rPr lang="de-DE" dirty="0" err="1"/>
              <a:t>Endpoint</a:t>
            </a:r>
            <a:r>
              <a:rPr lang="de-DE" dirty="0"/>
              <a:t> und REST API</a:t>
            </a:r>
          </a:p>
          <a:p>
            <a:pPr lvl="1"/>
            <a:r>
              <a:rPr lang="de-DE" dirty="0"/>
              <a:t>Frontend: Möglichkeit zur visuellen Konstruktion von SPARQL-</a:t>
            </a:r>
            <a:r>
              <a:rPr lang="de-DE" dirty="0" err="1"/>
              <a:t>Queries</a:t>
            </a:r>
            <a:r>
              <a:rPr lang="de-DE" dirty="0"/>
              <a:t>, Vue.js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67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B423AE-685B-4B85-A40D-CDC491ED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55455" y="2143372"/>
            <a:ext cx="10481087" cy="3924000"/>
          </a:xfrm>
          <a:prstGeom prst="rect">
            <a:avLst/>
          </a:prstGeom>
        </p:spPr>
      </p:pic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7A0FA872-5DC6-4E00-B61C-1662D17F3D31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417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51" y="2135835"/>
            <a:ext cx="11398898" cy="3922965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91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III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1B743E4-76AB-4225-95D8-13C4569D06B3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A73028-2A20-4AB7-A8B7-31BCEE0B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6419" y="633646"/>
            <a:ext cx="9001726" cy="55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Inflow and outflow of objects in the collections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9B32E5-942E-4C4C-A454-7092390A51A0}"/>
              </a:ext>
            </a:extLst>
          </p:cNvPr>
          <p:cNvSpPr/>
          <p:nvPr/>
        </p:nvSpPr>
        <p:spPr>
          <a:xfrm>
            <a:off x="6400801" y="925710"/>
            <a:ext cx="1535184" cy="30747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98D997-0386-4F50-9FD8-A567E5E9866D}"/>
              </a:ext>
            </a:extLst>
          </p:cNvPr>
          <p:cNvSpPr/>
          <p:nvPr/>
        </p:nvSpPr>
        <p:spPr>
          <a:xfrm>
            <a:off x="8464492" y="4739780"/>
            <a:ext cx="855677" cy="32678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Acquisitions of publications in the library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691FE0-94E8-4AB4-A541-D67E43B5146C}"/>
              </a:ext>
            </a:extLst>
          </p:cNvPr>
          <p:cNvSpPr/>
          <p:nvPr/>
        </p:nvSpPr>
        <p:spPr>
          <a:xfrm>
            <a:off x="4798504" y="581761"/>
            <a:ext cx="2751588" cy="29069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07C407-0D5A-4AC8-BAB7-702BA37D07AD}"/>
              </a:ext>
            </a:extLst>
          </p:cNvPr>
          <p:cNvSpPr/>
          <p:nvPr/>
        </p:nvSpPr>
        <p:spPr>
          <a:xfrm>
            <a:off x="9211479" y="4454555"/>
            <a:ext cx="1165703" cy="29361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 Pro">
      <a:majorFont>
        <a:latin typeface="Source Serif Pro SemiBold"/>
        <a:ea typeface=""/>
        <a:cs typeface=""/>
      </a:majorFont>
      <a:minorFont>
        <a:latin typeface="Source Serif Pro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1567</Words>
  <Application>Microsoft Office PowerPoint</Application>
  <PresentationFormat>Breitbild</PresentationFormat>
  <Paragraphs>365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Wingdings</vt:lpstr>
      <vt:lpstr>Source Serif Pro SemiBold</vt:lpstr>
      <vt:lpstr>Source Serif Pro</vt:lpstr>
      <vt:lpstr>Source Sans Pro</vt:lpstr>
      <vt:lpstr>Atlas</vt:lpstr>
      <vt:lpstr>Provenance research under the spotlight</vt:lpstr>
      <vt:lpstr>PowerPoint-Präsentation</vt:lpstr>
      <vt:lpstr>Annual Reports 1887–1915 and 1928–1938</vt:lpstr>
      <vt:lpstr>Modeling semantic Information I</vt:lpstr>
      <vt:lpstr>Modeling semantic Information II</vt:lpstr>
      <vt:lpstr>Modeling semantic Information III</vt:lpstr>
      <vt:lpstr>Naturkundemuseum in the Chronicles</vt:lpstr>
      <vt:lpstr>Inflow and outflow of objects in the collections</vt:lpstr>
      <vt:lpstr>Acquisitions of publications in the library</vt:lpstr>
      <vt:lpstr>Acquisitions of instruments</vt:lpstr>
      <vt:lpstr>Publications</vt:lpstr>
      <vt:lpstr>Development of the museum infrastructure, spatial arrangements, scientific evaluation and curation</vt:lpstr>
      <vt:lpstr>Lectures</vt:lpstr>
      <vt:lpstr>Organisational structure, Personnel changes</vt:lpstr>
      <vt:lpstr>Use of space</vt:lpstr>
      <vt:lpstr>Public Sphere</vt:lpstr>
      <vt:lpstr>Words per topic</vt:lpstr>
      <vt:lpstr>Data model requirements</vt:lpstr>
      <vt:lpstr>Knowledge graph</vt:lpstr>
      <vt:lpstr>CIDOC CRM</vt:lpstr>
      <vt:lpstr>CIDOC CRM in our project</vt:lpstr>
      <vt:lpstr>CIDOC CRM 7.1.1 Hierarchy I</vt:lpstr>
      <vt:lpstr>CIDOC CRM 7.1.1 Hierarchy II</vt:lpstr>
      <vt:lpstr>Virtual Entities</vt:lpstr>
      <vt:lpstr>Status</vt:lpstr>
      <vt:lpstr>Datenmodellierung mit CIDOC CRM</vt:lpstr>
      <vt:lpstr>Product</vt:lpstr>
      <vt:lpstr>On demand rendering of semantic subgraphs</vt:lpstr>
      <vt:lpstr>Prototype of Website</vt:lpstr>
      <vt:lpstr>Integrate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Aron Marquart</dc:creator>
  <cp:lastModifiedBy>Aron Marquart</cp:lastModifiedBy>
  <cp:revision>102</cp:revision>
  <dcterms:created xsi:type="dcterms:W3CDTF">2021-12-12T13:13:26Z</dcterms:created>
  <dcterms:modified xsi:type="dcterms:W3CDTF">2022-03-18T21:44:23Z</dcterms:modified>
</cp:coreProperties>
</file>